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31"/>
  </p:notesMasterIdLst>
  <p:handoutMasterIdLst>
    <p:handoutMasterId r:id="rId32"/>
  </p:handoutMasterIdLst>
  <p:sldIdLst>
    <p:sldId id="257" r:id="rId2"/>
    <p:sldId id="444" r:id="rId3"/>
    <p:sldId id="324" r:id="rId4"/>
    <p:sldId id="503" r:id="rId5"/>
    <p:sldId id="519" r:id="rId6"/>
    <p:sldId id="521" r:id="rId7"/>
    <p:sldId id="522" r:id="rId8"/>
    <p:sldId id="461" r:id="rId9"/>
    <p:sldId id="462" r:id="rId10"/>
    <p:sldId id="510" r:id="rId11"/>
    <p:sldId id="463" r:id="rId12"/>
    <p:sldId id="511" r:id="rId13"/>
    <p:sldId id="512" r:id="rId14"/>
    <p:sldId id="464" r:id="rId15"/>
    <p:sldId id="465" r:id="rId16"/>
    <p:sldId id="469" r:id="rId17"/>
    <p:sldId id="470" r:id="rId18"/>
    <p:sldId id="513" r:id="rId19"/>
    <p:sldId id="472" r:id="rId20"/>
    <p:sldId id="473" r:id="rId21"/>
    <p:sldId id="474" r:id="rId22"/>
    <p:sldId id="475" r:id="rId23"/>
    <p:sldId id="476" r:id="rId24"/>
    <p:sldId id="477" r:id="rId25"/>
    <p:sldId id="478" r:id="rId26"/>
    <p:sldId id="517" r:id="rId27"/>
    <p:sldId id="516" r:id="rId28"/>
    <p:sldId id="518" r:id="rId29"/>
    <p:sldId id="515" r:id="rId30"/>
  </p:sldIdLst>
  <p:sldSz cx="9144000" cy="6858000" type="screen4x3"/>
  <p:notesSz cx="6985000" cy="92837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3399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80107" autoAdjust="0"/>
  </p:normalViewPr>
  <p:slideViewPr>
    <p:cSldViewPr>
      <p:cViewPr varScale="1">
        <p:scale>
          <a:sx n="106" d="100"/>
          <a:sy n="106" d="100"/>
        </p:scale>
        <p:origin x="2069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814" y="-114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C71649-48EA-44D2-B1A9-F9422405CF27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9B48F5-6596-414C-82E0-E333675DA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97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F9D02E-14F7-4770-B52F-EEE593DC07BE}" type="datetimeFigureOut">
              <a:rPr lang="en-US"/>
              <a:pPr>
                <a:defRPr/>
              </a:pPr>
              <a:t>2/13/2017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9EB669-43E2-4737-A1BD-8D118E35BE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93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BE44A3-855C-46FE-B74D-B7F54F4D885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79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9EB669-43E2-4737-A1BD-8D118E35BED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2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9EB669-43E2-4737-A1BD-8D118E35BED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7635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9EB669-43E2-4737-A1BD-8D118E35BED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7723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9EB669-43E2-4737-A1BD-8D118E35BEDC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6523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9EB669-43E2-4737-A1BD-8D118E35BEDC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1215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9EB669-43E2-4737-A1BD-8D118E35BEDC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0705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9EB669-43E2-4737-A1BD-8D118E35BEDC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5472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9EB669-43E2-4737-A1BD-8D118E35BEDC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322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9EB669-43E2-4737-A1BD-8D118E35BED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879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9EB669-43E2-4737-A1BD-8D118E35BED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352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9EB669-43E2-4737-A1BD-8D118E35BED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053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9EB669-43E2-4737-A1BD-8D118E35BED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087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9EB669-43E2-4737-A1BD-8D118E35BED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388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9EB669-43E2-4737-A1BD-8D118E35BED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7440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9EB669-43E2-4737-A1BD-8D118E35BED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395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9EB669-43E2-4737-A1BD-8D118E35BED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106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8"/>
          <p:cNvSpPr>
            <a:spLocks noChangeArrowheads="1"/>
          </p:cNvSpPr>
          <p:nvPr/>
        </p:nvSpPr>
        <p:spPr bwMode="auto">
          <a:xfrm>
            <a:off x="0" y="0"/>
            <a:ext cx="9144000" cy="580390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3" tIns="45701" rIns="91403" bIns="45701" anchor="ctr"/>
          <a:lstStyle/>
          <a:p>
            <a:endParaRPr lang="en-US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Line 24"/>
          <p:cNvSpPr>
            <a:spLocks noChangeShapeType="1"/>
          </p:cNvSpPr>
          <p:nvPr/>
        </p:nvSpPr>
        <p:spPr bwMode="auto">
          <a:xfrm>
            <a:off x="687388" y="3198813"/>
            <a:ext cx="77692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03" tIns="45701" rIns="91403" bIns="45701" anchor="ctr"/>
          <a:lstStyle/>
          <a:p>
            <a:endParaRPr lang="en-US"/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0" y="5748338"/>
            <a:ext cx="9150350" cy="76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3" tIns="45701" rIns="91403" bIns="45701" anchor="ctr"/>
          <a:lstStyle/>
          <a:p>
            <a:endParaRPr lang="en-US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7" name="Picture 2" descr="University of North Carolina Wilmingt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5534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8788" y="2433638"/>
            <a:ext cx="8226425" cy="5080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  <a:latin typeface="Book Antiqua" pitchFamily="18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458788" y="1676400"/>
            <a:ext cx="8226425" cy="776288"/>
          </a:xfrm>
          <a:prstGeom prst="rect">
            <a:avLst/>
          </a:prstGeom>
        </p:spPr>
        <p:txBody>
          <a:bodyPr/>
          <a:lstStyle>
            <a:lvl1pPr algn="ctr">
              <a:defRPr sz="4200" b="0">
                <a:solidFill>
                  <a:schemeClr val="bg1"/>
                </a:solidFill>
                <a:latin typeface="Book Antiqua" pitchFamily="18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8788" y="4316413"/>
            <a:ext cx="8226425" cy="457200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i="0">
                <a:solidFill>
                  <a:schemeClr val="bg1"/>
                </a:solidFill>
                <a:latin typeface="Book Antiqua" pitchFamily="18" charset="0"/>
                <a:cs typeface="Tahoma" pitchFamily="34" charset="0"/>
              </a:defRPr>
            </a:lvl1pPr>
          </a:lstStyle>
          <a:p>
            <a:pPr>
              <a:defRPr/>
            </a:pPr>
            <a:fld id="{305F0570-1348-4334-ADCD-5EB7ACD5CE0D}" type="datetime1">
              <a:rPr lang="en-US" smtClean="0"/>
              <a:pPr>
                <a:defRPr/>
              </a:pPr>
              <a:t>2/13/2017</a:t>
            </a:fld>
            <a:endParaRPr lang="en-US" dirty="0"/>
          </a:p>
        </p:txBody>
      </p:sp>
      <p:sp>
        <p:nvSpPr>
          <p:cNvPr id="10" name="Rectangle 48"/>
          <p:cNvSpPr>
            <a:spLocks noChangeArrowheads="1"/>
          </p:cNvSpPr>
          <p:nvPr/>
        </p:nvSpPr>
        <p:spPr bwMode="auto">
          <a:xfrm>
            <a:off x="0" y="0"/>
            <a:ext cx="9144000" cy="580390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 wrap="none" lIns="91403" tIns="45701" rIns="91403" bIns="4570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Line 24"/>
          <p:cNvSpPr>
            <a:spLocks noChangeShapeType="1"/>
          </p:cNvSpPr>
          <p:nvPr/>
        </p:nvSpPr>
        <p:spPr bwMode="auto">
          <a:xfrm>
            <a:off x="687388" y="3198813"/>
            <a:ext cx="77692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lIns="91403" tIns="45701" rIns="91403" bIns="4570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Rectangle 32"/>
          <p:cNvSpPr>
            <a:spLocks noChangeArrowheads="1"/>
          </p:cNvSpPr>
          <p:nvPr/>
        </p:nvSpPr>
        <p:spPr bwMode="auto">
          <a:xfrm>
            <a:off x="0" y="5748338"/>
            <a:ext cx="9150350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lIns="91403" tIns="45701" rIns="91403" bIns="4570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Rectangle 48"/>
          <p:cNvSpPr>
            <a:spLocks noChangeArrowheads="1"/>
          </p:cNvSpPr>
          <p:nvPr userDrawn="1"/>
        </p:nvSpPr>
        <p:spPr bwMode="auto">
          <a:xfrm>
            <a:off x="0" y="0"/>
            <a:ext cx="9144000" cy="58039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91403" tIns="45701" rIns="91403" bIns="4570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Line 24"/>
          <p:cNvSpPr>
            <a:spLocks noChangeShapeType="1"/>
          </p:cNvSpPr>
          <p:nvPr userDrawn="1"/>
        </p:nvSpPr>
        <p:spPr bwMode="auto">
          <a:xfrm>
            <a:off x="687388" y="3198813"/>
            <a:ext cx="77692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lIns="91403" tIns="45701" rIns="91403" bIns="4570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Rectangle 32"/>
          <p:cNvSpPr>
            <a:spLocks noChangeArrowheads="1"/>
          </p:cNvSpPr>
          <p:nvPr userDrawn="1"/>
        </p:nvSpPr>
        <p:spPr bwMode="auto">
          <a:xfrm>
            <a:off x="0" y="5748338"/>
            <a:ext cx="9150350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lIns="91403" tIns="45701" rIns="91403" bIns="4570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91040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ameron School of Busin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6400800"/>
            <a:ext cx="1028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34200" y="6400800"/>
            <a:ext cx="2133600" cy="365125"/>
          </a:xfrm>
        </p:spPr>
        <p:txBody>
          <a:bodyPr/>
          <a:lstStyle>
            <a:lvl1pPr>
              <a:defRPr>
                <a:latin typeface="Book Antiqua" pitchFamily="18" charset="0"/>
              </a:defRPr>
            </a:lvl1pPr>
          </a:lstStyle>
          <a:p>
            <a:pPr>
              <a:defRPr/>
            </a:pPr>
            <a:fld id="{D1B75BFD-880D-4ECD-A12C-D456AC7582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5720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ameron School of Busin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6275388"/>
            <a:ext cx="14478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34200" y="6400800"/>
            <a:ext cx="2133600" cy="365125"/>
          </a:xfrm>
        </p:spPr>
        <p:txBody>
          <a:bodyPr/>
          <a:lstStyle>
            <a:lvl1pPr>
              <a:defRPr>
                <a:latin typeface="Book Antiqua" pitchFamily="18" charset="0"/>
              </a:defRPr>
            </a:lvl1pPr>
          </a:lstStyle>
          <a:p>
            <a:pPr>
              <a:defRPr/>
            </a:pPr>
            <a:fld id="{DF07248A-42D8-49E3-BDDE-B0D22D2044A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34210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8"/>
          <p:cNvSpPr>
            <a:spLocks noChangeArrowheads="1"/>
          </p:cNvSpPr>
          <p:nvPr/>
        </p:nvSpPr>
        <p:spPr bwMode="auto">
          <a:xfrm>
            <a:off x="0" y="0"/>
            <a:ext cx="9144000" cy="58039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91403" tIns="45701" rIns="91403" bIns="4570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Line 24"/>
          <p:cNvSpPr>
            <a:spLocks noChangeShapeType="1"/>
          </p:cNvSpPr>
          <p:nvPr/>
        </p:nvSpPr>
        <p:spPr bwMode="auto">
          <a:xfrm>
            <a:off x="687388" y="3198813"/>
            <a:ext cx="77692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lIns="91403" tIns="45701" rIns="91403" bIns="4570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32"/>
          <p:cNvSpPr>
            <a:spLocks noChangeArrowheads="1"/>
          </p:cNvSpPr>
          <p:nvPr/>
        </p:nvSpPr>
        <p:spPr bwMode="auto">
          <a:xfrm>
            <a:off x="0" y="5748338"/>
            <a:ext cx="9150350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lIns="91403" tIns="45701" rIns="91403" bIns="4570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8788" y="2433638"/>
            <a:ext cx="8226425" cy="5080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  <a:latin typeface="Book Antiqua" pitchFamily="18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458788" y="1676400"/>
            <a:ext cx="8226425" cy="776288"/>
          </a:xfrm>
          <a:prstGeom prst="rect">
            <a:avLst/>
          </a:prstGeom>
        </p:spPr>
        <p:txBody>
          <a:bodyPr/>
          <a:lstStyle>
            <a:lvl1pPr algn="ctr">
              <a:defRPr sz="4200" b="0">
                <a:solidFill>
                  <a:schemeClr val="bg1"/>
                </a:solidFill>
                <a:latin typeface="Book Antiqua" pitchFamily="18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8788" y="4316413"/>
            <a:ext cx="8226425" cy="457200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i="0">
                <a:solidFill>
                  <a:schemeClr val="bg1"/>
                </a:solidFill>
                <a:latin typeface="Book Antiqua" pitchFamily="18" charset="0"/>
                <a:cs typeface="Tahoma" pitchFamily="34" charset="0"/>
              </a:defRPr>
            </a:lvl1pPr>
          </a:lstStyle>
          <a:p>
            <a:pPr>
              <a:defRPr/>
            </a:pPr>
            <a:fld id="{305F0570-1348-4334-ADCD-5EB7ACD5CE0D}" type="datetime1">
              <a:rPr lang="en-US"/>
              <a:pPr>
                <a:defRPr/>
              </a:pPr>
              <a:t>2/13/2017</a:t>
            </a:fld>
            <a:endParaRPr lang="en-US" dirty="0"/>
          </a:p>
        </p:txBody>
      </p:sp>
    </p:spTree>
  </p:cSld>
  <p:clrMapOvr>
    <a:masterClrMapping/>
  </p:clrMapOvr>
  <p:transition/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8"/>
          <p:cNvSpPr>
            <a:spLocks noChangeArrowheads="1"/>
          </p:cNvSpPr>
          <p:nvPr userDrawn="1"/>
        </p:nvSpPr>
        <p:spPr bwMode="auto">
          <a:xfrm>
            <a:off x="0" y="0"/>
            <a:ext cx="9144000" cy="58039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91403" tIns="45701" rIns="91403" bIns="4570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" name="Picture 7" descr="kelleylogo_full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" y="6019800"/>
            <a:ext cx="550545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24"/>
          <p:cNvSpPr>
            <a:spLocks noChangeShapeType="1"/>
          </p:cNvSpPr>
          <p:nvPr userDrawn="1"/>
        </p:nvSpPr>
        <p:spPr bwMode="auto">
          <a:xfrm>
            <a:off x="687388" y="3198813"/>
            <a:ext cx="77692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lIns="91403" tIns="45701" rIns="91403" bIns="4570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32"/>
          <p:cNvSpPr>
            <a:spLocks noChangeArrowheads="1"/>
          </p:cNvSpPr>
          <p:nvPr userDrawn="1"/>
        </p:nvSpPr>
        <p:spPr bwMode="auto">
          <a:xfrm>
            <a:off x="0" y="5748338"/>
            <a:ext cx="9150350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lIns="91403" tIns="45701" rIns="91403" bIns="4570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8788" y="2433638"/>
            <a:ext cx="8226425" cy="5080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  <a:latin typeface="Book Antiqua" pitchFamily="18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458788" y="1676400"/>
            <a:ext cx="8226425" cy="776288"/>
          </a:xfrm>
          <a:prstGeom prst="rect">
            <a:avLst/>
          </a:prstGeom>
        </p:spPr>
        <p:txBody>
          <a:bodyPr/>
          <a:lstStyle>
            <a:lvl1pPr algn="ctr">
              <a:defRPr sz="4200" b="0">
                <a:solidFill>
                  <a:schemeClr val="bg1"/>
                </a:solidFill>
                <a:latin typeface="Book Antiqua" pitchFamily="18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8788" y="4316413"/>
            <a:ext cx="8226425" cy="457200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i="0">
                <a:solidFill>
                  <a:schemeClr val="bg1"/>
                </a:solidFill>
                <a:latin typeface="Book Antiqua" pitchFamily="18" charset="0"/>
                <a:cs typeface="Tahoma" pitchFamily="34" charset="0"/>
              </a:defRPr>
            </a:lvl1pPr>
          </a:lstStyle>
          <a:p>
            <a:pPr>
              <a:defRPr/>
            </a:pPr>
            <a:fld id="{305F0570-1348-4334-ADCD-5EB7ACD5CE0D}" type="datetime1">
              <a:rPr lang="en-US"/>
              <a:pPr>
                <a:defRPr/>
              </a:pPr>
              <a:t>2/13/2017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ameron School of Busin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6400800"/>
            <a:ext cx="1028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40725" cy="309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34200" y="6400800"/>
            <a:ext cx="2133600" cy="365125"/>
          </a:xfrm>
        </p:spPr>
        <p:txBody>
          <a:bodyPr/>
          <a:lstStyle>
            <a:lvl1pPr>
              <a:defRPr>
                <a:latin typeface="Book Antiqua" pitchFamily="18" charset="0"/>
              </a:defRPr>
            </a:lvl1pPr>
          </a:lstStyle>
          <a:p>
            <a:pPr>
              <a:defRPr/>
            </a:pPr>
            <a:fld id="{7C010EC6-B74E-4999-B05A-6A0C9F3D77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55226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ameron School of Busin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6400800"/>
            <a:ext cx="1028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34200" y="6400800"/>
            <a:ext cx="2133600" cy="365125"/>
          </a:xfrm>
        </p:spPr>
        <p:txBody>
          <a:bodyPr/>
          <a:lstStyle>
            <a:lvl1pPr>
              <a:defRPr>
                <a:latin typeface="Book Antiqua" pitchFamily="18" charset="0"/>
              </a:defRPr>
            </a:lvl1pPr>
          </a:lstStyle>
          <a:p>
            <a:pPr>
              <a:defRPr/>
            </a:pPr>
            <a:fld id="{123EDAA5-79AB-4FFE-870B-3534DA7BB83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49096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ameron School of Busin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6400800"/>
            <a:ext cx="1028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34200" y="6400800"/>
            <a:ext cx="2133600" cy="365125"/>
          </a:xfrm>
        </p:spPr>
        <p:txBody>
          <a:bodyPr/>
          <a:lstStyle>
            <a:lvl1pPr>
              <a:defRPr>
                <a:latin typeface="Book Antiqua" pitchFamily="18" charset="0"/>
              </a:defRPr>
            </a:lvl1pPr>
          </a:lstStyle>
          <a:p>
            <a:pPr>
              <a:defRPr/>
            </a:pPr>
            <a:fld id="{20F7AFF9-D6B5-4DCD-8CDE-4CD0D5CB38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6652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ameron School of Busin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6400800"/>
            <a:ext cx="1028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34200" y="6416675"/>
            <a:ext cx="2133600" cy="365125"/>
          </a:xfrm>
        </p:spPr>
        <p:txBody>
          <a:bodyPr/>
          <a:lstStyle>
            <a:lvl1pPr>
              <a:defRPr>
                <a:latin typeface="Book Antiqua" pitchFamily="18" charset="0"/>
              </a:defRPr>
            </a:lvl1pPr>
          </a:lstStyle>
          <a:p>
            <a:pPr>
              <a:defRPr/>
            </a:pPr>
            <a:fld id="{52D7831C-88C2-429D-8DB4-0D6B518BF4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7017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meron School of Busin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6400800"/>
            <a:ext cx="1028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34200" y="6400800"/>
            <a:ext cx="2133600" cy="365125"/>
          </a:xfrm>
        </p:spPr>
        <p:txBody>
          <a:bodyPr/>
          <a:lstStyle>
            <a:lvl1pPr>
              <a:defRPr>
                <a:latin typeface="Book Antiqua" pitchFamily="18" charset="0"/>
              </a:defRPr>
            </a:lvl1pPr>
          </a:lstStyle>
          <a:p>
            <a:pPr>
              <a:defRPr/>
            </a:pPr>
            <a:fld id="{92D7C0CF-1860-49D5-B83E-EEEB5E180E8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26611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ameron School of Busin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6400800"/>
            <a:ext cx="1028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34200" y="6400800"/>
            <a:ext cx="2133600" cy="365125"/>
          </a:xfrm>
        </p:spPr>
        <p:txBody>
          <a:bodyPr/>
          <a:lstStyle>
            <a:lvl1pPr>
              <a:defRPr>
                <a:latin typeface="Book Antiqua" pitchFamily="18" charset="0"/>
              </a:defRPr>
            </a:lvl1pPr>
          </a:lstStyle>
          <a:p>
            <a:pPr>
              <a:defRPr/>
            </a:pPr>
            <a:fld id="{26DC2A99-1FDD-4EA2-90EF-A82B640447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13235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ameron School of Busin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6400800"/>
            <a:ext cx="1028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34200" y="6400800"/>
            <a:ext cx="2133600" cy="365125"/>
          </a:xfrm>
        </p:spPr>
        <p:txBody>
          <a:bodyPr/>
          <a:lstStyle>
            <a:lvl1pPr>
              <a:defRPr>
                <a:latin typeface="Book Antiqua" pitchFamily="18" charset="0"/>
              </a:defRPr>
            </a:lvl1pPr>
          </a:lstStyle>
          <a:p>
            <a:pPr>
              <a:defRPr/>
            </a:pPr>
            <a:fld id="{7C9F4CE4-F447-4F01-9EF6-A230E7AC40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9669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92941F1-C691-4F28-BB22-D7E8ED023A20}" type="datetime1">
              <a:rPr lang="en-US" smtClean="0"/>
              <a:pPr>
                <a:defRPr/>
              </a:pPr>
              <a:t>2/13/2017</a:t>
            </a:fld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0D813-6734-4430-81C3-5CE51968DF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60295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01638" y="512763"/>
            <a:ext cx="8340725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01638" y="1152525"/>
            <a:ext cx="8340725" cy="513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75917BED-D002-4CB2-BFAD-F66EB2079C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01638" y="838200"/>
            <a:ext cx="8340725" cy="1588"/>
          </a:xfrm>
          <a:prstGeom prst="line">
            <a:avLst/>
          </a:prstGeom>
          <a:ln w="19050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1638" y="838200"/>
            <a:ext cx="8340725" cy="1588"/>
          </a:xfrm>
          <a:prstGeom prst="line">
            <a:avLst/>
          </a:prstGeom>
          <a:ln w="19050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01638" y="838200"/>
            <a:ext cx="8340725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60" r:id="rId13"/>
  </p:sldLayoutIdLst>
  <p:transition/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Book Antiqua" pitchFamily="18" charset="0"/>
          <a:ea typeface="Book Antiqua" pitchFamily="18" charset="0"/>
          <a:cs typeface="Tahom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Book Antiqua" pitchFamily="18" charset="0"/>
          <a:ea typeface="Book Antiqua" pitchFamily="18" charset="0"/>
          <a:cs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Book Antiqua" pitchFamily="18" charset="0"/>
          <a:ea typeface="Book Antiqua" pitchFamily="18" charset="0"/>
          <a:cs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Book Antiqua" pitchFamily="18" charset="0"/>
          <a:ea typeface="Book Antiqua" pitchFamily="18" charset="0"/>
          <a:cs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Book Antiqua" pitchFamily="18" charset="0"/>
          <a:ea typeface="Book Antiqua" pitchFamily="18" charset="0"/>
          <a:cs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Book Antiqua" pitchFamily="18" charset="0"/>
          <a:ea typeface="Book Antiqua" pitchFamily="18" charset="0"/>
          <a:cs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Book Antiqua" pitchFamily="18" charset="0"/>
          <a:ea typeface="Book Antiqua" pitchFamily="18" charset="0"/>
          <a:cs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Book Antiqua" pitchFamily="18" charset="0"/>
          <a:ea typeface="Book Antiqua" pitchFamily="18" charset="0"/>
          <a:cs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Book Antiqua" pitchFamily="18" charset="0"/>
          <a:ea typeface="Book Antiqua" pitchFamily="18" charset="0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Book Antiqua" pitchFamily="18" charset="0"/>
          <a:ea typeface="Book Antiqua" pitchFamily="18" charset="0"/>
          <a:cs typeface="Tahom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Book Antiqua" pitchFamily="18" charset="0"/>
          <a:ea typeface="Book Antiqua" pitchFamily="18" charset="0"/>
          <a:cs typeface="Tahom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Book Antiqua" pitchFamily="18" charset="0"/>
          <a:ea typeface="Book Antiqua" pitchFamily="18" charset="0"/>
          <a:cs typeface="Tahom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Book Antiqua" pitchFamily="18" charset="0"/>
          <a:ea typeface="Book Antiqua" pitchFamily="18" charset="0"/>
          <a:cs typeface="Tahom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Book Antiqua" pitchFamily="18" charset="0"/>
          <a:ea typeface="Book Antiqua" pitchFamily="18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ffer.com/mac_find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ho.is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ahoo.com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root-servers.org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ctrTitle" sz="quarter"/>
            <p:custDataLst>
              <p:tags r:id="rId1"/>
            </p:custDataLst>
          </p:nvPr>
        </p:nvSpPr>
        <p:spPr>
          <a:xfrm>
            <a:off x="457200" y="1600200"/>
            <a:ext cx="8226425" cy="12954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+mj-lt"/>
              </a:rPr>
              <a:t>Chapter 5</a:t>
            </a:r>
            <a:r>
              <a:rPr lang="en-US" sz="3800" dirty="0" smtClean="0">
                <a:latin typeface="+mj-lt"/>
              </a:rPr>
              <a:t/>
            </a:r>
            <a:br>
              <a:rPr lang="en-US" sz="3800" dirty="0" smtClean="0">
                <a:latin typeface="+mj-lt"/>
              </a:rPr>
            </a:br>
            <a:r>
              <a:rPr lang="en-US" sz="3800" dirty="0" smtClean="0">
                <a:latin typeface="+mj-lt"/>
              </a:rPr>
              <a:t>Network and Transport Layers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4136639" y="3962400"/>
            <a:ext cx="8675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Part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4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5.3.1  Types of Addresses</a:t>
            </a:r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5 - </a:t>
            </a:r>
            <a:fld id="{DA538E84-99DF-4868-84DA-EDDDC2AF2E71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3581" name="Rectangle 52"/>
          <p:cNvSpPr>
            <a:spLocks noChangeArrowheads="1"/>
          </p:cNvSpPr>
          <p:nvPr/>
        </p:nvSpPr>
        <p:spPr bwMode="auto">
          <a:xfrm>
            <a:off x="381000" y="838200"/>
            <a:ext cx="8288337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lnSpc>
                <a:spcPct val="90000"/>
              </a:lnSpc>
              <a:spcBef>
                <a:spcPct val="20000"/>
              </a:spcBef>
              <a:spcAft>
                <a:spcPct val="15000"/>
              </a:spcAft>
              <a:buFontTx/>
              <a:buChar char="•"/>
            </a:pPr>
            <a:r>
              <a:rPr lang="en-US" sz="2000" dirty="0" smtClean="0">
                <a:latin typeface="Arial" charset="0"/>
              </a:rPr>
              <a:t>Application Layer Address</a:t>
            </a:r>
          </a:p>
          <a:p>
            <a:pPr marL="234950" indent="-234950">
              <a:lnSpc>
                <a:spcPct val="90000"/>
              </a:lnSpc>
              <a:spcBef>
                <a:spcPct val="20000"/>
              </a:spcBef>
              <a:spcAft>
                <a:spcPct val="15000"/>
              </a:spcAft>
              <a:buFontTx/>
              <a:buChar char="•"/>
            </a:pPr>
            <a:endParaRPr lang="en-US" sz="2000" dirty="0" smtClean="0"/>
          </a:p>
          <a:p>
            <a:pPr marL="234950" indent="-234950">
              <a:lnSpc>
                <a:spcPct val="90000"/>
              </a:lnSpc>
              <a:spcBef>
                <a:spcPct val="20000"/>
              </a:spcBef>
              <a:spcAft>
                <a:spcPct val="15000"/>
              </a:spcAft>
              <a:buFontTx/>
              <a:buChar char="•"/>
            </a:pPr>
            <a:endParaRPr lang="en-US" sz="2000" dirty="0" smtClean="0">
              <a:latin typeface="Arial" charset="0"/>
            </a:endParaRPr>
          </a:p>
          <a:p>
            <a:pPr marL="234950" indent="-234950">
              <a:lnSpc>
                <a:spcPct val="90000"/>
              </a:lnSpc>
              <a:spcBef>
                <a:spcPct val="20000"/>
              </a:spcBef>
              <a:spcAft>
                <a:spcPct val="15000"/>
              </a:spcAft>
              <a:buFontTx/>
              <a:buChar char="•"/>
            </a:pPr>
            <a:endParaRPr lang="en-US" sz="2000" dirty="0" smtClean="0"/>
          </a:p>
          <a:p>
            <a:pPr marL="234950" indent="-234950">
              <a:lnSpc>
                <a:spcPct val="90000"/>
              </a:lnSpc>
              <a:spcBef>
                <a:spcPct val="20000"/>
              </a:spcBef>
              <a:spcAft>
                <a:spcPct val="15000"/>
              </a:spcAft>
              <a:buFontTx/>
              <a:buChar char="•"/>
            </a:pPr>
            <a:r>
              <a:rPr lang="en-US" sz="2000" dirty="0" smtClean="0"/>
              <a:t>Network Layer Address</a:t>
            </a:r>
          </a:p>
          <a:p>
            <a:pPr marL="234950" indent="-234950">
              <a:lnSpc>
                <a:spcPct val="90000"/>
              </a:lnSpc>
              <a:spcBef>
                <a:spcPct val="20000"/>
              </a:spcBef>
              <a:spcAft>
                <a:spcPct val="15000"/>
              </a:spcAft>
              <a:buFontTx/>
              <a:buChar char="•"/>
            </a:pPr>
            <a:endParaRPr lang="en-US" sz="2000" dirty="0" smtClean="0">
              <a:latin typeface="Arial" charset="0"/>
            </a:endParaRPr>
          </a:p>
          <a:p>
            <a:pPr marL="234950" indent="-234950">
              <a:lnSpc>
                <a:spcPct val="90000"/>
              </a:lnSpc>
              <a:spcBef>
                <a:spcPct val="20000"/>
              </a:spcBef>
              <a:spcAft>
                <a:spcPct val="15000"/>
              </a:spcAft>
              <a:buFontTx/>
              <a:buChar char="•"/>
            </a:pPr>
            <a:endParaRPr lang="en-US" sz="2000" dirty="0" smtClean="0"/>
          </a:p>
          <a:p>
            <a:pPr marL="234950" indent="-234950">
              <a:lnSpc>
                <a:spcPct val="90000"/>
              </a:lnSpc>
              <a:spcBef>
                <a:spcPct val="20000"/>
              </a:spcBef>
              <a:spcAft>
                <a:spcPct val="15000"/>
              </a:spcAft>
              <a:buFontTx/>
              <a:buChar char="•"/>
            </a:pPr>
            <a:endParaRPr lang="en-US" sz="2000" dirty="0" smtClean="0"/>
          </a:p>
          <a:p>
            <a:pPr marL="234950" indent="-234950">
              <a:lnSpc>
                <a:spcPct val="90000"/>
              </a:lnSpc>
              <a:spcBef>
                <a:spcPct val="20000"/>
              </a:spcBef>
              <a:spcAft>
                <a:spcPct val="15000"/>
              </a:spcAft>
              <a:buFontTx/>
              <a:buChar char="•"/>
            </a:pPr>
            <a:endParaRPr lang="en-US" sz="2000" dirty="0" smtClean="0"/>
          </a:p>
          <a:p>
            <a:pPr marL="234950" indent="-234950">
              <a:lnSpc>
                <a:spcPct val="90000"/>
              </a:lnSpc>
              <a:spcBef>
                <a:spcPct val="20000"/>
              </a:spcBef>
              <a:spcAft>
                <a:spcPct val="15000"/>
              </a:spcAft>
              <a:buFontTx/>
              <a:buChar char="•"/>
            </a:pPr>
            <a:r>
              <a:rPr lang="en-US" sz="2000" dirty="0" smtClean="0"/>
              <a:t>Data Link Layer Address</a:t>
            </a:r>
            <a:endParaRPr lang="en-US" sz="2000" dirty="0">
              <a:latin typeface="Arial" charset="0"/>
            </a:endParaRPr>
          </a:p>
        </p:txBody>
      </p:sp>
      <p:sp>
        <p:nvSpPr>
          <p:cNvPr id="29" name="Rectangle 1028"/>
          <p:cNvSpPr>
            <a:spLocks noChangeArrowheads="1"/>
          </p:cNvSpPr>
          <p:nvPr/>
        </p:nvSpPr>
        <p:spPr bwMode="auto">
          <a:xfrm>
            <a:off x="6416675" y="3043238"/>
            <a:ext cx="2122488" cy="663575"/>
          </a:xfrm>
          <a:prstGeom prst="rect">
            <a:avLst/>
          </a:prstGeom>
          <a:solidFill>
            <a:srgbClr val="66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rgbClr val="00008C"/>
                </a:solidFill>
                <a:latin typeface="Arial" charset="0"/>
              </a:rPr>
              <a:t>Network Layer</a:t>
            </a:r>
          </a:p>
        </p:txBody>
      </p:sp>
      <p:sp>
        <p:nvSpPr>
          <p:cNvPr id="32" name="Rectangle 1036"/>
          <p:cNvSpPr>
            <a:spLocks noChangeArrowheads="1"/>
          </p:cNvSpPr>
          <p:nvPr/>
        </p:nvSpPr>
        <p:spPr bwMode="auto">
          <a:xfrm>
            <a:off x="6400800" y="3733800"/>
            <a:ext cx="2133600" cy="715581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1050" b="1" dirty="0" smtClean="0">
              <a:solidFill>
                <a:srgbClr val="00008C"/>
              </a:solidFill>
              <a:latin typeface="Arial" charset="0"/>
            </a:endParaRPr>
          </a:p>
          <a:p>
            <a:pPr algn="ctr"/>
            <a:r>
              <a:rPr lang="en-US" sz="1800" b="1" dirty="0" smtClean="0">
                <a:solidFill>
                  <a:srgbClr val="00008C"/>
                </a:solidFill>
                <a:latin typeface="Arial" charset="0"/>
              </a:rPr>
              <a:t>Data </a:t>
            </a:r>
            <a:r>
              <a:rPr lang="en-US" sz="1800" b="1" dirty="0">
                <a:solidFill>
                  <a:srgbClr val="00008C"/>
                </a:solidFill>
                <a:latin typeface="Arial" charset="0"/>
              </a:rPr>
              <a:t>Link </a:t>
            </a:r>
            <a:r>
              <a:rPr lang="en-US" sz="1800" b="1" dirty="0" smtClean="0">
                <a:solidFill>
                  <a:srgbClr val="00008C"/>
                </a:solidFill>
                <a:latin typeface="Arial" charset="0"/>
              </a:rPr>
              <a:t>Layer</a:t>
            </a:r>
          </a:p>
          <a:p>
            <a:pPr algn="ctr"/>
            <a:endParaRPr lang="en-US" sz="1050" b="1" dirty="0">
              <a:solidFill>
                <a:srgbClr val="00008C"/>
              </a:solidFill>
              <a:latin typeface="Arial" charset="0"/>
            </a:endParaRPr>
          </a:p>
        </p:txBody>
      </p:sp>
      <p:sp>
        <p:nvSpPr>
          <p:cNvPr id="33" name="Rectangle 1037"/>
          <p:cNvSpPr>
            <a:spLocks noChangeArrowheads="1"/>
          </p:cNvSpPr>
          <p:nvPr/>
        </p:nvSpPr>
        <p:spPr bwMode="auto">
          <a:xfrm>
            <a:off x="6424613" y="1676400"/>
            <a:ext cx="2101850" cy="677108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000" b="1" dirty="0" smtClean="0">
              <a:solidFill>
                <a:srgbClr val="00008C"/>
              </a:solidFill>
              <a:latin typeface="Arial" charset="0"/>
            </a:endParaRPr>
          </a:p>
          <a:p>
            <a:r>
              <a:rPr lang="en-US" sz="1800" b="1" dirty="0" smtClean="0">
                <a:solidFill>
                  <a:srgbClr val="00008C"/>
                </a:solidFill>
                <a:latin typeface="Arial" charset="0"/>
              </a:rPr>
              <a:t>Application Layer</a:t>
            </a:r>
          </a:p>
          <a:p>
            <a:endParaRPr lang="en-US" sz="900" b="1" dirty="0">
              <a:solidFill>
                <a:srgbClr val="00008C"/>
              </a:solidFill>
              <a:latin typeface="Arial" charset="0"/>
            </a:endParaRPr>
          </a:p>
        </p:txBody>
      </p:sp>
      <p:sp>
        <p:nvSpPr>
          <p:cNvPr id="34" name="Rectangle 1040"/>
          <p:cNvSpPr>
            <a:spLocks noChangeArrowheads="1"/>
          </p:cNvSpPr>
          <p:nvPr/>
        </p:nvSpPr>
        <p:spPr bwMode="auto">
          <a:xfrm>
            <a:off x="6424613" y="2379663"/>
            <a:ext cx="2122487" cy="6635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8C"/>
                </a:solidFill>
                <a:latin typeface="Arial" charset="0"/>
              </a:rPr>
              <a:t>Transport Layer</a:t>
            </a:r>
          </a:p>
        </p:txBody>
      </p:sp>
      <p:sp>
        <p:nvSpPr>
          <p:cNvPr id="35" name="Line 1029"/>
          <p:cNvSpPr>
            <a:spLocks noChangeShapeType="1"/>
          </p:cNvSpPr>
          <p:nvPr/>
        </p:nvSpPr>
        <p:spPr bwMode="auto">
          <a:xfrm>
            <a:off x="8534400" y="1676400"/>
            <a:ext cx="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Line 1029"/>
          <p:cNvSpPr>
            <a:spLocks noChangeShapeType="1"/>
          </p:cNvSpPr>
          <p:nvPr/>
        </p:nvSpPr>
        <p:spPr bwMode="auto">
          <a:xfrm>
            <a:off x="6400800" y="1676400"/>
            <a:ext cx="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4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5.3.1  Types of Addresses</a:t>
            </a:r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5 - </a:t>
            </a:r>
            <a:fld id="{DA538E84-99DF-4868-84DA-EDDDC2AF2E7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3556" name="Rectangle 51"/>
          <p:cNvSpPr>
            <a:spLocks noChangeArrowheads="1"/>
          </p:cNvSpPr>
          <p:nvPr/>
        </p:nvSpPr>
        <p:spPr bwMode="auto">
          <a:xfrm>
            <a:off x="152401" y="2517775"/>
            <a:ext cx="6781800" cy="4826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457200" y="1484313"/>
            <a:ext cx="2614613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000090"/>
                </a:solidFill>
                <a:latin typeface="Arial" charset="0"/>
                <a:cs typeface="Times New Roman" pitchFamily="18" charset="0"/>
              </a:rPr>
              <a:t>Address Type</a:t>
            </a:r>
            <a:endParaRPr lang="en-US" sz="2000" b="1"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2819400" y="1484313"/>
            <a:ext cx="1350963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000090"/>
                </a:solidFill>
                <a:latin typeface="Arial" charset="0"/>
                <a:cs typeface="Times New Roman" pitchFamily="18" charset="0"/>
              </a:rPr>
              <a:t>Example</a:t>
            </a:r>
            <a:endParaRPr lang="en-US" sz="2000" b="1"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4471988" y="1484313"/>
            <a:ext cx="2614612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000090"/>
                </a:solidFill>
                <a:latin typeface="Arial" charset="0"/>
                <a:cs typeface="Times New Roman" pitchFamily="18" charset="0"/>
              </a:rPr>
              <a:t>Example Address</a:t>
            </a:r>
            <a:endParaRPr lang="en-US" sz="2000" b="1"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23560" name="Rectangle 9"/>
          <p:cNvSpPr>
            <a:spLocks noChangeArrowheads="1"/>
          </p:cNvSpPr>
          <p:nvPr/>
        </p:nvSpPr>
        <p:spPr bwMode="auto">
          <a:xfrm>
            <a:off x="246063" y="2009775"/>
            <a:ext cx="261461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000090"/>
                </a:solidFill>
                <a:latin typeface="Arial" charset="0"/>
                <a:cs typeface="Times New Roman" pitchFamily="18" charset="0"/>
              </a:rPr>
              <a:t>Application Layer</a:t>
            </a:r>
          </a:p>
          <a:p>
            <a:pPr eaLnBrk="0" hangingPunct="0"/>
            <a:endParaRPr lang="en-US" sz="2000" b="1"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23561" name="Rectangle 15"/>
          <p:cNvSpPr>
            <a:spLocks noChangeArrowheads="1"/>
          </p:cNvSpPr>
          <p:nvPr/>
        </p:nvSpPr>
        <p:spPr bwMode="auto">
          <a:xfrm>
            <a:off x="246063" y="2543175"/>
            <a:ext cx="26146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 dirty="0">
                <a:solidFill>
                  <a:srgbClr val="000090"/>
                </a:solidFill>
                <a:latin typeface="Arial" charset="0"/>
                <a:cs typeface="Times New Roman" pitchFamily="18" charset="0"/>
              </a:rPr>
              <a:t>Network Layer</a:t>
            </a:r>
          </a:p>
          <a:p>
            <a:pPr eaLnBrk="0" hangingPunct="0"/>
            <a:endParaRPr lang="en-US" sz="2000" b="1" dirty="0"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23562" name="Rectangle 17"/>
          <p:cNvSpPr>
            <a:spLocks noChangeArrowheads="1"/>
          </p:cNvSpPr>
          <p:nvPr/>
        </p:nvSpPr>
        <p:spPr bwMode="auto">
          <a:xfrm>
            <a:off x="3035300" y="2543175"/>
            <a:ext cx="261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2000" b="1"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23563" name="Rectangle 21"/>
          <p:cNvSpPr>
            <a:spLocks noChangeArrowheads="1"/>
          </p:cNvSpPr>
          <p:nvPr/>
        </p:nvSpPr>
        <p:spPr bwMode="auto">
          <a:xfrm>
            <a:off x="246063" y="3076575"/>
            <a:ext cx="261461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000090"/>
                </a:solidFill>
                <a:latin typeface="Arial" charset="0"/>
                <a:cs typeface="Times New Roman" pitchFamily="18" charset="0"/>
              </a:rPr>
              <a:t>Data Link Layer</a:t>
            </a:r>
            <a:endParaRPr lang="en-US" sz="2000" b="1"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23565" name="Line 32"/>
          <p:cNvSpPr>
            <a:spLocks noChangeShapeType="1"/>
          </p:cNvSpPr>
          <p:nvPr/>
        </p:nvSpPr>
        <p:spPr bwMode="auto">
          <a:xfrm>
            <a:off x="2514600" y="914400"/>
            <a:ext cx="0" cy="2776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6" name="Line 33"/>
          <p:cNvSpPr>
            <a:spLocks noChangeShapeType="1"/>
          </p:cNvSpPr>
          <p:nvPr/>
        </p:nvSpPr>
        <p:spPr bwMode="auto">
          <a:xfrm>
            <a:off x="4408488" y="914400"/>
            <a:ext cx="0" cy="2776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7" name="Line 34"/>
          <p:cNvSpPr>
            <a:spLocks noChangeShapeType="1"/>
          </p:cNvSpPr>
          <p:nvPr/>
        </p:nvSpPr>
        <p:spPr bwMode="auto">
          <a:xfrm>
            <a:off x="152400" y="1976438"/>
            <a:ext cx="8375650" cy="0"/>
          </a:xfrm>
          <a:prstGeom prst="line">
            <a:avLst/>
          </a:prstGeom>
          <a:noFill/>
          <a:ln w="57150" cmpd="thinThick">
            <a:solidFill>
              <a:srgbClr val="00009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Line 35"/>
          <p:cNvSpPr>
            <a:spLocks noChangeShapeType="1"/>
          </p:cNvSpPr>
          <p:nvPr/>
        </p:nvSpPr>
        <p:spPr bwMode="auto">
          <a:xfrm>
            <a:off x="158750" y="2543175"/>
            <a:ext cx="8451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9" name="Line 36"/>
          <p:cNvSpPr>
            <a:spLocks noChangeShapeType="1"/>
          </p:cNvSpPr>
          <p:nvPr/>
        </p:nvSpPr>
        <p:spPr bwMode="auto">
          <a:xfrm>
            <a:off x="158750" y="3000375"/>
            <a:ext cx="8451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0" name="Rectangle 37"/>
          <p:cNvSpPr>
            <a:spLocks noChangeArrowheads="1"/>
          </p:cNvSpPr>
          <p:nvPr/>
        </p:nvSpPr>
        <p:spPr bwMode="auto">
          <a:xfrm>
            <a:off x="2590800" y="2603500"/>
            <a:ext cx="1468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90"/>
                </a:solidFill>
                <a:latin typeface="Arial" charset="0"/>
                <a:cs typeface="Times New Roman" pitchFamily="18" charset="0"/>
              </a:rPr>
              <a:t>IP address</a:t>
            </a:r>
          </a:p>
        </p:txBody>
      </p:sp>
      <p:sp>
        <p:nvSpPr>
          <p:cNvPr id="23571" name="Rectangle 38"/>
          <p:cNvSpPr>
            <a:spLocks noChangeArrowheads="1"/>
          </p:cNvSpPr>
          <p:nvPr/>
        </p:nvSpPr>
        <p:spPr bwMode="auto">
          <a:xfrm>
            <a:off x="2590800" y="2024063"/>
            <a:ext cx="708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90"/>
                </a:solidFill>
                <a:latin typeface="Arial" charset="0"/>
                <a:cs typeface="Times New Roman" pitchFamily="18" charset="0"/>
              </a:rPr>
              <a:t>URL</a:t>
            </a:r>
          </a:p>
        </p:txBody>
      </p:sp>
      <p:sp>
        <p:nvSpPr>
          <p:cNvPr id="23572" name="Rectangle 39"/>
          <p:cNvSpPr>
            <a:spLocks noChangeArrowheads="1"/>
          </p:cNvSpPr>
          <p:nvPr/>
        </p:nvSpPr>
        <p:spPr bwMode="auto">
          <a:xfrm>
            <a:off x="2590800" y="3076575"/>
            <a:ext cx="1808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90"/>
                </a:solidFill>
                <a:latin typeface="Arial" charset="0"/>
                <a:cs typeface="Times New Roman" pitchFamily="18" charset="0"/>
              </a:rPr>
              <a:t>MAC address</a:t>
            </a:r>
          </a:p>
        </p:txBody>
      </p:sp>
      <p:sp>
        <p:nvSpPr>
          <p:cNvPr id="23573" name="Rectangle 40"/>
          <p:cNvSpPr>
            <a:spLocks noChangeArrowheads="1"/>
          </p:cNvSpPr>
          <p:nvPr/>
        </p:nvSpPr>
        <p:spPr bwMode="auto">
          <a:xfrm>
            <a:off x="4511675" y="2024063"/>
            <a:ext cx="17541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0090"/>
                </a:solidFill>
                <a:latin typeface="Arial" charset="0"/>
                <a:cs typeface="Times New Roman" pitchFamily="18" charset="0"/>
              </a:rPr>
              <a:t>www.iub.edu</a:t>
            </a:r>
            <a:endParaRPr lang="en-US" sz="2000" b="1" dirty="0">
              <a:solidFill>
                <a:srgbClr val="00009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3574" name="Rectangle 41"/>
          <p:cNvSpPr>
            <a:spLocks noChangeArrowheads="1"/>
          </p:cNvSpPr>
          <p:nvPr/>
        </p:nvSpPr>
        <p:spPr bwMode="auto">
          <a:xfrm>
            <a:off x="4511675" y="2603500"/>
            <a:ext cx="2727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0090"/>
                </a:solidFill>
                <a:latin typeface="Arial" charset="0"/>
                <a:cs typeface="Times New Roman" pitchFamily="18" charset="0"/>
              </a:rPr>
              <a:t>129.79.127.4 </a:t>
            </a:r>
            <a:r>
              <a:rPr lang="en-US" sz="1400" b="1" dirty="0" smtClean="0">
                <a:solidFill>
                  <a:srgbClr val="000090"/>
                </a:solidFill>
                <a:latin typeface="Arial" charset="0"/>
                <a:cs typeface="Times New Roman" pitchFamily="18" charset="0"/>
              </a:rPr>
              <a:t>(</a:t>
            </a:r>
            <a:r>
              <a:rPr lang="en-US" sz="1400" b="1" dirty="0">
                <a:solidFill>
                  <a:srgbClr val="000090"/>
                </a:solidFill>
                <a:latin typeface="Arial" charset="0"/>
                <a:cs typeface="Times New Roman" pitchFamily="18" charset="0"/>
              </a:rPr>
              <a:t>4 bytes)</a:t>
            </a:r>
          </a:p>
        </p:txBody>
      </p:sp>
      <p:sp>
        <p:nvSpPr>
          <p:cNvPr id="23575" name="Rectangle 43"/>
          <p:cNvSpPr>
            <a:spLocks noChangeArrowheads="1"/>
          </p:cNvSpPr>
          <p:nvPr/>
        </p:nvSpPr>
        <p:spPr bwMode="auto">
          <a:xfrm>
            <a:off x="4511675" y="3076575"/>
            <a:ext cx="2670175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90"/>
                </a:solidFill>
                <a:latin typeface="Arial" charset="0"/>
                <a:cs typeface="Times New Roman" pitchFamily="18" charset="0"/>
              </a:rPr>
              <a:t>00-0C-00-F5-03-5A</a:t>
            </a:r>
          </a:p>
          <a:p>
            <a:pPr>
              <a:lnSpc>
                <a:spcPct val="90000"/>
              </a:lnSpc>
            </a:pPr>
            <a:r>
              <a:rPr lang="en-US" sz="1800" b="1" dirty="0">
                <a:solidFill>
                  <a:srgbClr val="000090"/>
                </a:solidFill>
                <a:latin typeface="Arial" charset="0"/>
                <a:cs typeface="Times New Roman" pitchFamily="18" charset="0"/>
              </a:rPr>
              <a:t>                     </a:t>
            </a:r>
            <a:r>
              <a:rPr lang="en-US" sz="1800" b="1" dirty="0" smtClean="0">
                <a:solidFill>
                  <a:srgbClr val="000090"/>
                </a:solidFill>
                <a:latin typeface="Arial" charset="0"/>
                <a:cs typeface="Times New Roman" pitchFamily="18" charset="0"/>
              </a:rPr>
              <a:t>    </a:t>
            </a:r>
            <a:r>
              <a:rPr lang="en-US" sz="1400" b="1" dirty="0" smtClean="0">
                <a:solidFill>
                  <a:srgbClr val="000090"/>
                </a:solidFill>
                <a:latin typeface="Arial" charset="0"/>
                <a:cs typeface="Times New Roman" pitchFamily="18" charset="0"/>
              </a:rPr>
              <a:t>(</a:t>
            </a:r>
            <a:r>
              <a:rPr lang="en-US" sz="1400" b="1" dirty="0">
                <a:solidFill>
                  <a:srgbClr val="000090"/>
                </a:solidFill>
                <a:latin typeface="Arial" charset="0"/>
                <a:cs typeface="Times New Roman" pitchFamily="18" charset="0"/>
              </a:rPr>
              <a:t>6 bytes)</a:t>
            </a:r>
          </a:p>
        </p:txBody>
      </p:sp>
      <p:sp>
        <p:nvSpPr>
          <p:cNvPr id="23576" name="Text Box 44"/>
          <p:cNvSpPr txBox="1">
            <a:spLocks noChangeArrowheads="1"/>
          </p:cNvSpPr>
          <p:nvPr/>
        </p:nvSpPr>
        <p:spPr bwMode="auto">
          <a:xfrm>
            <a:off x="6934200" y="2074863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9C00"/>
                </a:solidFill>
                <a:latin typeface="Arial" charset="0"/>
              </a:rPr>
              <a:t>Name</a:t>
            </a:r>
          </a:p>
        </p:txBody>
      </p:sp>
      <p:sp>
        <p:nvSpPr>
          <p:cNvPr id="23577" name="Text Box 45"/>
          <p:cNvSpPr txBox="1">
            <a:spLocks noChangeArrowheads="1"/>
          </p:cNvSpPr>
          <p:nvPr/>
        </p:nvSpPr>
        <p:spPr bwMode="auto">
          <a:xfrm>
            <a:off x="6989762" y="2571750"/>
            <a:ext cx="1239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9C00"/>
                </a:solidFill>
                <a:latin typeface="Arial" charset="0"/>
              </a:rPr>
              <a:t>Zip code</a:t>
            </a:r>
          </a:p>
        </p:txBody>
      </p:sp>
      <p:sp>
        <p:nvSpPr>
          <p:cNvPr id="23578" name="Rectangle 47"/>
          <p:cNvSpPr>
            <a:spLocks noChangeArrowheads="1"/>
          </p:cNvSpPr>
          <p:nvPr/>
        </p:nvSpPr>
        <p:spPr bwMode="auto">
          <a:xfrm>
            <a:off x="6934200" y="3076575"/>
            <a:ext cx="11689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9C00"/>
                </a:solidFill>
                <a:latin typeface="Arial" charset="0"/>
              </a:rPr>
              <a:t>Street </a:t>
            </a:r>
            <a:endParaRPr lang="en-US" sz="2000" b="1" dirty="0" smtClean="0">
              <a:solidFill>
                <a:srgbClr val="009C00"/>
              </a:solidFill>
              <a:latin typeface="Arial" charset="0"/>
            </a:endParaRPr>
          </a:p>
          <a:p>
            <a:r>
              <a:rPr lang="en-US" sz="2000" b="1" dirty="0" smtClean="0">
                <a:solidFill>
                  <a:srgbClr val="009C00"/>
                </a:solidFill>
                <a:latin typeface="Arial" charset="0"/>
              </a:rPr>
              <a:t>address</a:t>
            </a:r>
            <a:endParaRPr lang="en-US" sz="2000" b="1" dirty="0">
              <a:solidFill>
                <a:srgbClr val="009C00"/>
              </a:solidFill>
              <a:latin typeface="Arial" charset="0"/>
            </a:endParaRPr>
          </a:p>
        </p:txBody>
      </p:sp>
      <p:sp>
        <p:nvSpPr>
          <p:cNvPr id="23579" name="Line 48"/>
          <p:cNvSpPr>
            <a:spLocks noChangeShapeType="1"/>
          </p:cNvSpPr>
          <p:nvPr/>
        </p:nvSpPr>
        <p:spPr bwMode="auto">
          <a:xfrm>
            <a:off x="6934200" y="1031875"/>
            <a:ext cx="0" cy="2776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0" name="Rectangle 49"/>
          <p:cNvSpPr>
            <a:spLocks noChangeArrowheads="1"/>
          </p:cNvSpPr>
          <p:nvPr/>
        </p:nvSpPr>
        <p:spPr bwMode="auto">
          <a:xfrm>
            <a:off x="6934200" y="1527175"/>
            <a:ext cx="13509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 dirty="0">
                <a:solidFill>
                  <a:srgbClr val="000090"/>
                </a:solidFill>
                <a:latin typeface="Arial" charset="0"/>
                <a:cs typeface="Times New Roman" pitchFamily="18" charset="0"/>
              </a:rPr>
              <a:t>Analogy</a:t>
            </a:r>
            <a:endParaRPr lang="en-US" sz="2000" b="1" dirty="0"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23581" name="Rectangle 52"/>
          <p:cNvSpPr>
            <a:spLocks noChangeArrowheads="1"/>
          </p:cNvSpPr>
          <p:nvPr/>
        </p:nvSpPr>
        <p:spPr bwMode="auto">
          <a:xfrm>
            <a:off x="304800" y="3975268"/>
            <a:ext cx="8288337" cy="166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lnSpc>
                <a:spcPct val="90000"/>
              </a:lnSpc>
              <a:spcBef>
                <a:spcPct val="20000"/>
              </a:spcBef>
              <a:spcAft>
                <a:spcPct val="15000"/>
              </a:spcAft>
              <a:buFontTx/>
              <a:buChar char="•"/>
            </a:pPr>
            <a:r>
              <a:rPr lang="en-US" sz="1800" b="1" dirty="0">
                <a:latin typeface="Arial" charset="0"/>
              </a:rPr>
              <a:t>These addresses must be translated from one type to another for a message to travel from sender to receiver.  </a:t>
            </a:r>
          </a:p>
          <a:p>
            <a:pPr marL="234950" indent="-234950">
              <a:lnSpc>
                <a:spcPct val="90000"/>
              </a:lnSpc>
              <a:spcBef>
                <a:spcPct val="20000"/>
              </a:spcBef>
              <a:spcAft>
                <a:spcPct val="15000"/>
              </a:spcAft>
              <a:buFontTx/>
              <a:buChar char="•"/>
            </a:pPr>
            <a:endParaRPr lang="en-US" sz="1800" b="1" dirty="0" smtClean="0">
              <a:latin typeface="Arial" charset="0"/>
            </a:endParaRPr>
          </a:p>
          <a:p>
            <a:pPr marL="234950" indent="-234950">
              <a:lnSpc>
                <a:spcPct val="90000"/>
              </a:lnSpc>
              <a:spcBef>
                <a:spcPct val="20000"/>
              </a:spcBef>
              <a:spcAft>
                <a:spcPct val="15000"/>
              </a:spcAft>
              <a:buFontTx/>
              <a:buChar char="•"/>
            </a:pPr>
            <a:r>
              <a:rPr lang="en-US" sz="1800" b="1" dirty="0" smtClean="0">
                <a:latin typeface="Arial" charset="0"/>
              </a:rPr>
              <a:t>This </a:t>
            </a:r>
            <a:r>
              <a:rPr lang="en-US" sz="1800" b="1" dirty="0">
                <a:latin typeface="Arial" charset="0"/>
              </a:rPr>
              <a:t>translation process is called </a:t>
            </a:r>
            <a:r>
              <a:rPr lang="en-US" sz="1800" b="1" u="sng" dirty="0">
                <a:latin typeface="Arial" charset="0"/>
              </a:rPr>
              <a:t>address resolution</a:t>
            </a:r>
            <a:r>
              <a:rPr lang="en-US" sz="1800" b="1" dirty="0" smtClean="0">
                <a:latin typeface="Arial" charset="0"/>
              </a:rPr>
              <a:t>.</a:t>
            </a:r>
            <a:endParaRPr lang="en-US" sz="2000" b="1" dirty="0">
              <a:latin typeface="Arial" charset="0"/>
            </a:endParaRPr>
          </a:p>
          <a:p>
            <a:pPr marL="234950" indent="-234950">
              <a:lnSpc>
                <a:spcPct val="90000"/>
              </a:lnSpc>
              <a:spcBef>
                <a:spcPct val="20000"/>
              </a:spcBef>
              <a:spcAft>
                <a:spcPct val="15000"/>
              </a:spcAft>
              <a:buFontTx/>
              <a:buChar char="•"/>
            </a:pPr>
            <a:endParaRPr lang="en-US" sz="2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dirty="0" smtClean="0"/>
              <a:t>5.3.1  Question:  Addresses and Clients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52525"/>
            <a:ext cx="8610600" cy="51387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i="1" dirty="0" smtClean="0"/>
              <a:t>How many addresses are assigned to the different computers in this room?</a:t>
            </a:r>
            <a:endParaRPr lang="en-US" b="1" i="1" dirty="0" smtClean="0"/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Desktop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Laptop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5 - </a:t>
            </a:r>
            <a:fld id="{5BE677D9-C99F-43C2-8F6B-94D6B706BA8B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5.3.2  	Assignment of Addresses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Data Link Layer Address (MAC address)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Unique </a:t>
            </a:r>
            <a:r>
              <a:rPr lang="en-US" u="sng" dirty="0" smtClean="0"/>
              <a:t>hardware</a:t>
            </a:r>
            <a:r>
              <a:rPr lang="en-US" dirty="0" smtClean="0"/>
              <a:t> addresses placed on network interface cards by their manufacturers ( based on a standardized scheme)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b="1" i="1" dirty="0" smtClean="0"/>
              <a:t>How are these set?</a:t>
            </a:r>
          </a:p>
          <a:p>
            <a:pPr eaLnBrk="1" hangingPunct="1">
              <a:lnSpc>
                <a:spcPct val="90000"/>
              </a:lnSpc>
            </a:pPr>
            <a:endParaRPr lang="en-US" b="1" i="1" dirty="0" smtClean="0"/>
          </a:p>
          <a:p>
            <a:pPr eaLnBrk="1" hangingPunct="1">
              <a:lnSpc>
                <a:spcPct val="90000"/>
              </a:lnSpc>
            </a:pPr>
            <a:endParaRPr lang="en-US" b="1" i="1" dirty="0" smtClean="0"/>
          </a:p>
          <a:p>
            <a:pPr eaLnBrk="1" hangingPunct="1">
              <a:lnSpc>
                <a:spcPct val="90000"/>
              </a:lnSpc>
            </a:pPr>
            <a:r>
              <a:rPr lang="en-US" b="1" i="1" dirty="0" smtClean="0"/>
              <a:t>What do you they look like?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5 - </a:t>
            </a:r>
            <a:fld id="{5BE677D9-C99F-43C2-8F6B-94D6B706BA8B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24200" y="58674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http://www.coffer.com/mac_find/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5.3.2  Assignment of Addresses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340725" cy="51387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Application Layer address (URL)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For servers only (clients don’t need it)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Assigned by network managers and placed in configuration files.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Some servers may have several application layer addresses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Network Layer Address (IP address)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Assigned by network managers, or by programs such as DHCP, and placed in configuration files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Every network on the Internet is assigned a range of possible IP addresses for use on its network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5 - </a:t>
            </a:r>
            <a:fld id="{5BE677D9-C99F-43C2-8F6B-94D6B706BA8B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5.3.2  Internet Addresses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Managed by ICANN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Internet Corporation for Assigned Names and Numbers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Manages the assignment of both IP and application layer name space (domain names)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Both assigned at the same time and in groups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Manages some domains directly (e.g., .com, .org, </a:t>
            </a:r>
            <a:r>
              <a:rPr lang="en-US" sz="2000" dirty="0" err="1" smtClean="0"/>
              <a:t>.net</a:t>
            </a:r>
            <a:r>
              <a:rPr lang="en-US" sz="2000" dirty="0" smtClean="0"/>
              <a:t>) and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Authorizes private companies to become domain name registrars as well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Example: UNCW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URL that end in </a:t>
            </a:r>
            <a:r>
              <a:rPr lang="en-US" sz="2000" u="sng" dirty="0" smtClean="0"/>
              <a:t>.uncw.edu</a:t>
            </a:r>
            <a:r>
              <a:rPr lang="en-US" sz="2000" dirty="0" smtClean="0"/>
              <a:t> </a:t>
            </a:r>
            <a:endParaRPr lang="en-US" sz="2000" u="sng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hlinkClick r:id="rId2"/>
              </a:rPr>
              <a:t>IP addresses </a:t>
            </a:r>
            <a:r>
              <a:rPr lang="en-US" sz="2000" dirty="0" smtClean="0"/>
              <a:t>in the 152.20.x.x range (where x is any number between  0 and 255)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5 - </a:t>
            </a:r>
            <a:fld id="{091303D7-EB1B-411D-BA22-3BEB0AD132CE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5.3.2  H</a:t>
            </a:r>
            <a:r>
              <a:rPr lang="en-US" sz="2400" dirty="0" smtClean="0"/>
              <a:t>ow do you decide who gets what address? </a:t>
            </a:r>
            <a:endParaRPr lang="en-US" dirty="0" smtClean="0"/>
          </a:p>
        </p:txBody>
      </p:sp>
      <p:sp>
        <p:nvSpPr>
          <p:cNvPr id="2970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Group of computers on the same LAN with IP numbers using the same prefix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Assigned addresses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For example: 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Subnet 152.20.234.x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Computers in CIS labs (x is between 0 &amp; 255)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00"/>
                </a:solidFill>
              </a:rPr>
              <a:t>Subnet 152.20.244.x &amp; 152.20.196.x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/>
              <a:t>Computers in CIS </a:t>
            </a:r>
            <a:r>
              <a:rPr lang="en-US" sz="1800" dirty="0" smtClean="0"/>
              <a:t>Offices </a:t>
            </a:r>
            <a:r>
              <a:rPr lang="en-US" sz="1800" dirty="0"/>
              <a:t>(x is between 0 &amp; 255)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Subnet 129.79.125.x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Computers in Cameron 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algn="ctr" eaLnBrk="1" hangingPunct="1">
              <a:lnSpc>
                <a:spcPct val="80000"/>
              </a:lnSpc>
            </a:pPr>
            <a:r>
              <a:rPr lang="en-US" b="1" i="1" dirty="0" smtClean="0"/>
              <a:t>Does anyone see a problem with the subnets above?</a:t>
            </a:r>
            <a:endParaRPr lang="en-US" sz="2400" b="1" i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5 - </a:t>
            </a:r>
            <a:fld id="{58258EAE-57F5-441C-AE0D-ED90125E2492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5.3.2  Subnets: Example</a:t>
            </a:r>
          </a:p>
        </p:txBody>
      </p:sp>
      <p:sp>
        <p:nvSpPr>
          <p:cNvPr id="3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5 - </a:t>
            </a:r>
            <a:fld id="{B232BC7B-3D29-48E2-9A69-4448B5B84090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5.3.2  Subnets</a:t>
            </a:r>
          </a:p>
        </p:txBody>
      </p:sp>
      <p:sp>
        <p:nvSpPr>
          <p:cNvPr id="3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5 - </a:t>
            </a:r>
            <a:fld id="{B232BC7B-3D29-48E2-9A69-4448B5B84090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401638" y="1152525"/>
            <a:ext cx="8340725" cy="513873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Book Antiqua" pitchFamily="18" charset="0"/>
                <a:cs typeface="Tahoma" pitchFamily="34" charset="0"/>
              </a:rPr>
              <a:t>How</a:t>
            </a:r>
            <a:r>
              <a:rPr kumimoji="0" lang="en-US" sz="24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Book Antiqua" pitchFamily="18" charset="0"/>
                <a:cs typeface="Tahoma" pitchFamily="34" charset="0"/>
              </a:rPr>
              <a:t> do you think UNCW handles assigning address?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2400" b="1" i="1" dirty="0" smtClean="0">
              <a:latin typeface="Book Antiqua" pitchFamily="18" charset="0"/>
              <a:ea typeface="Book Antiqua" pitchFamily="18" charset="0"/>
              <a:cs typeface="Tahom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1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Book Antiqua" pitchFamily="18" charset="0"/>
              <a:cs typeface="Tahoma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endParaRPr lang="en-US" sz="2400" b="1" i="1" dirty="0" smtClean="0">
              <a:latin typeface="Book Antiqua" pitchFamily="18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endParaRPr lang="en-US" sz="2400" b="1" i="1" dirty="0" smtClean="0">
              <a:latin typeface="Book Antiqua" pitchFamily="18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endParaRPr lang="en-US" sz="2400" b="1" i="1" dirty="0" smtClean="0">
              <a:latin typeface="Book Antiqua" pitchFamily="18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b="1" i="1" dirty="0" smtClean="0">
                <a:latin typeface="Book Antiqua" pitchFamily="18" charset="0"/>
              </a:rPr>
              <a:t>How does the server know where to send the IP address if it doesn’t have one?</a:t>
            </a:r>
            <a:r>
              <a:rPr kumimoji="0" lang="en-US" sz="24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Book Antiqua" pitchFamily="18" charset="0"/>
                <a:cs typeface="Tahoma" pitchFamily="34" charset="0"/>
              </a:rPr>
              <a:t> </a:t>
            </a: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Book Antiqua" pitchFamily="18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5.3.2  Dynamic Addressing</a:t>
            </a:r>
          </a:p>
        </p:txBody>
      </p:sp>
      <p:sp>
        <p:nvSpPr>
          <p:cNvPr id="3277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Giving addresses to clients (automatically) only when they are logged in to a network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Uses a server to supply IP addresses to computers whenever the computers connect to network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5 - </a:t>
            </a:r>
            <a:fld id="{7C913EC1-67E6-4887-994F-FBA359B03722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5 Outline</a:t>
            </a:r>
          </a:p>
        </p:txBody>
      </p:sp>
      <p:sp>
        <p:nvSpPr>
          <p:cNvPr id="4101" name="Rectangle 103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Transport &amp; Network Layer Protocols</a:t>
            </a:r>
          </a:p>
          <a:p>
            <a:pPr lvl="1" eaLnBrk="1" hangingPunct="1"/>
            <a:r>
              <a:rPr lang="en-US" sz="2000" dirty="0" smtClean="0"/>
              <a:t>TCP/IP</a:t>
            </a:r>
          </a:p>
          <a:p>
            <a:pPr eaLnBrk="1" hangingPunct="1"/>
            <a:r>
              <a:rPr lang="en-US" sz="2400" dirty="0" smtClean="0"/>
              <a:t>Transport Layer Functions </a:t>
            </a:r>
          </a:p>
          <a:p>
            <a:pPr lvl="1" eaLnBrk="1" hangingPunct="1"/>
            <a:r>
              <a:rPr lang="en-US" sz="2000" dirty="0" smtClean="0"/>
              <a:t>Linking to the Application Layer </a:t>
            </a:r>
          </a:p>
          <a:p>
            <a:pPr lvl="1" eaLnBrk="1" hangingPunct="1"/>
            <a:r>
              <a:rPr lang="en-US" sz="2000" dirty="0" smtClean="0"/>
              <a:t>Segmenting</a:t>
            </a:r>
          </a:p>
          <a:p>
            <a:pPr lvl="1" eaLnBrk="1" hangingPunct="1"/>
            <a:r>
              <a:rPr lang="en-US" sz="2000" dirty="0" smtClean="0"/>
              <a:t>Session management</a:t>
            </a:r>
          </a:p>
          <a:p>
            <a:pPr eaLnBrk="1" hangingPunct="1"/>
            <a:r>
              <a:rPr lang="en-US" sz="2400" dirty="0" smtClean="0"/>
              <a:t>Addressing</a:t>
            </a:r>
          </a:p>
          <a:p>
            <a:pPr lvl="1" eaLnBrk="1" hangingPunct="1"/>
            <a:r>
              <a:rPr lang="en-US" sz="2000" dirty="0" smtClean="0"/>
              <a:t>Assigning addresses and address resolution</a:t>
            </a:r>
          </a:p>
          <a:p>
            <a:pPr eaLnBrk="1" hangingPunct="1"/>
            <a:r>
              <a:rPr lang="en-US" sz="2400" dirty="0" smtClean="0"/>
              <a:t>Routing</a:t>
            </a:r>
          </a:p>
          <a:p>
            <a:pPr lvl="1" eaLnBrk="1" hangingPunct="1"/>
            <a:r>
              <a:rPr lang="en-US" sz="2000" dirty="0" smtClean="0"/>
              <a:t>Types of routing, routing protocols, and multicasting</a:t>
            </a:r>
          </a:p>
          <a:p>
            <a:pPr eaLnBrk="1" hangingPunct="1"/>
            <a:r>
              <a:rPr lang="en-US" sz="2400" dirty="0" smtClean="0"/>
              <a:t>TCP/IP Examples</a:t>
            </a:r>
          </a:p>
        </p:txBody>
      </p:sp>
      <p:sp>
        <p:nvSpPr>
          <p:cNvPr id="4" name="Footer Placeholder 4"/>
          <p:cNvSpPr txBox="1">
            <a:spLocks/>
          </p:cNvSpPr>
          <p:nvPr/>
        </p:nvSpPr>
        <p:spPr>
          <a:xfrm>
            <a:off x="5181600" y="6248400"/>
            <a:ext cx="2971800" cy="457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Copyright 2010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John Wiley &amp; Sons, Inc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5.3.2  Programs for Dynamic Addressing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idx="1"/>
          </p:nvPr>
        </p:nvSpPr>
        <p:spPr>
          <a:xfrm>
            <a:off x="401638" y="881062"/>
            <a:ext cx="8340725" cy="5138738"/>
          </a:xfrm>
        </p:spPr>
        <p:txBody>
          <a:bodyPr/>
          <a:lstStyle/>
          <a:p>
            <a:pPr eaLnBrk="1" hangingPunct="1"/>
            <a:r>
              <a:rPr lang="en-US" sz="2400" dirty="0" smtClean="0"/>
              <a:t>Protocols: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Bootstrap Protocol (</a:t>
            </a:r>
            <a:r>
              <a:rPr lang="en-US" dirty="0" err="1" smtClean="0"/>
              <a:t>bootp</a:t>
            </a:r>
            <a:r>
              <a:rPr lang="en-US" dirty="0" smtClean="0"/>
              <a:t>)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Dynamic Host Control Protocol (DHCP)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Different approaches, but same basic operations:</a:t>
            </a:r>
          </a:p>
          <a:p>
            <a:pPr lvl="1" eaLnBrk="1" hangingPunct="1"/>
            <a:endParaRPr lang="en-US" sz="2000" dirty="0" smtClean="0"/>
          </a:p>
          <a:p>
            <a:pPr lvl="1" eaLnBrk="1" hangingPunct="1"/>
            <a:r>
              <a:rPr lang="en-US" sz="2000" dirty="0" smtClean="0"/>
              <a:t> </a:t>
            </a:r>
          </a:p>
          <a:p>
            <a:pPr lvl="1" eaLnBrk="1" hangingPunct="1"/>
            <a:endParaRPr lang="en-US" sz="2000" dirty="0" smtClean="0"/>
          </a:p>
          <a:p>
            <a:pPr lvl="1" eaLnBrk="1" hangingPunct="1"/>
            <a:r>
              <a:rPr lang="en-US" sz="2000" dirty="0" smtClean="0"/>
              <a:t> </a:t>
            </a:r>
          </a:p>
          <a:p>
            <a:pPr lvl="1" eaLnBrk="1" hangingPunct="1"/>
            <a:endParaRPr lang="en-US" sz="2000" dirty="0" smtClean="0"/>
          </a:p>
          <a:p>
            <a:pPr lvl="1" eaLnBrk="1" hangingPunct="1"/>
            <a:r>
              <a:rPr lang="en-US" sz="2000" dirty="0" smtClean="0"/>
              <a:t> </a:t>
            </a:r>
          </a:p>
          <a:p>
            <a:pPr lvl="1" eaLnBrk="1" hangingPunct="1"/>
            <a:endParaRPr lang="en-US" sz="2000" dirty="0" smtClean="0"/>
          </a:p>
          <a:p>
            <a:pPr lvl="1" eaLnBrk="1" hangingPunct="1"/>
            <a:r>
              <a:rPr lang="en-US" sz="2000" dirty="0" smtClean="0"/>
              <a:t> </a:t>
            </a:r>
          </a:p>
          <a:p>
            <a:pPr lvl="1" eaLnBrk="1" hangingPunct="1"/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5 - </a:t>
            </a:r>
            <a:fld id="{D176C3D6-1DE4-4FA8-A196-16B36F33DB75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5.3.3  Address Resolution</a:t>
            </a:r>
          </a:p>
        </p:txBody>
      </p:sp>
      <p:sp>
        <p:nvSpPr>
          <p:cNvPr id="34821" name="Rectangle 8"/>
          <p:cNvSpPr>
            <a:spLocks noGrp="1" noChangeArrowheads="1"/>
          </p:cNvSpPr>
          <p:nvPr>
            <p:ph idx="1"/>
          </p:nvPr>
        </p:nvSpPr>
        <p:spPr>
          <a:xfrm>
            <a:off x="401638" y="990600"/>
            <a:ext cx="8340725" cy="51387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Server Name Resolution</a:t>
            </a:r>
          </a:p>
          <a:p>
            <a:pPr lvl="1" eaLnBrk="1" hangingPunct="1">
              <a:lnSpc>
                <a:spcPct val="90000"/>
              </a:lnSpc>
            </a:pPr>
            <a:endParaRPr lang="en-US" sz="12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 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>
              <a:hlinkClick r:id="rId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 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Data Link Layer Address Resolution</a:t>
            </a:r>
          </a:p>
          <a:p>
            <a:pPr lvl="1" eaLnBrk="1" hangingPunct="1">
              <a:lnSpc>
                <a:spcPct val="90000"/>
              </a:lnSpc>
            </a:pPr>
            <a:endParaRPr lang="en-US" sz="1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 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5 - </a:t>
            </a:r>
            <a:fld id="{5EEE9F3C-7BFC-4BEC-86AA-5046730CEBC2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5.3.3  Server Name Resolution - DNS 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153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Used to determine IP address for a given URL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Provided through a group of name servers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Databases containing directories of domain names and their corresponding IP addresses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Large organizations maintain their own name servers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smaller organizations rely on name servers provided by their ISPs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When a domain name is registered, IP address of the DNS server must be provided to registrar for all URLs in this domain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Example: Domain name: </a:t>
            </a:r>
            <a:r>
              <a:rPr lang="en-US" sz="2000" i="1" dirty="0" smtClean="0"/>
              <a:t>uncw.edu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	URLs: </a:t>
            </a:r>
            <a:r>
              <a:rPr lang="en-US" sz="1600" i="1" dirty="0" smtClean="0"/>
              <a:t>w</a:t>
            </a:r>
            <a:r>
              <a:rPr lang="en-US" sz="1800" i="1" dirty="0" smtClean="0"/>
              <a:t>ww.uncw.edu, csb.uncw.edu, www.uncw.edu/cas/index.html</a:t>
            </a:r>
            <a:endParaRPr lang="en-US" sz="2800" i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5 - </a:t>
            </a:r>
            <a:fld id="{A2A86266-B942-4FCD-9E6C-456912F0955F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5.3.3  How DNS Works – Directory Service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458200" cy="5138738"/>
          </a:xfrm>
        </p:spPr>
        <p:txBody>
          <a:bodyPr/>
          <a:lstStyle/>
          <a:p>
            <a:pPr algn="ctr" eaLnBrk="1" hangingPunct="1"/>
            <a:r>
              <a:rPr lang="en-US" sz="2400" dirty="0" smtClean="0"/>
              <a:t>Where are address tables located?</a:t>
            </a:r>
          </a:p>
          <a:p>
            <a:pPr eaLnBrk="1" hangingPunct="1"/>
            <a:endParaRPr lang="en-US" sz="11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dirty="0"/>
              <a:t> </a:t>
            </a: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marL="457200" indent="-457200" eaLnBrk="1" hangingPunct="1">
              <a:buFont typeface="+mj-lt"/>
              <a:buAutoNum type="arabicPeriod" startAt="2"/>
            </a:pPr>
            <a:r>
              <a:rPr lang="en-US" sz="2400" dirty="0" smtClean="0"/>
              <a:t>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5 - </a:t>
            </a:r>
            <a:fld id="{583C8ACF-EFBB-4FDE-A1F2-02553DAD97A0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5.3.3  How DNS Works (Cont.)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the URL is NOT in the local DNS server </a:t>
            </a:r>
          </a:p>
          <a:p>
            <a:pPr lvl="1" eaLnBrk="1" hangingPunct="1"/>
            <a:r>
              <a:rPr lang="en-US" smtClean="0"/>
              <a:t>Sends DNS request packet to the next highest name server in the DNS hierarchy</a:t>
            </a:r>
          </a:p>
          <a:p>
            <a:pPr lvl="1" eaLnBrk="1" hangingPunct="1"/>
            <a:r>
              <a:rPr lang="en-US" smtClean="0"/>
              <a:t>Usually the DNS server at the top level domain (such as the DNS server for all .edu domains)</a:t>
            </a:r>
          </a:p>
          <a:p>
            <a:pPr lvl="1" eaLnBrk="1" hangingPunct="1"/>
            <a:r>
              <a:rPr lang="en-US" smtClean="0"/>
              <a:t>If the URL is NOT in the name server</a:t>
            </a:r>
          </a:p>
          <a:p>
            <a:pPr lvl="2" eaLnBrk="1" hangingPunct="1"/>
            <a:r>
              <a:rPr lang="en-US" smtClean="0"/>
              <a:t>Sends DNS request packet ahead to name server at the next lower level of the DNS hierarchy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5 - </a:t>
            </a:r>
            <a:fld id="{FEC7EBC1-A87B-4337-A0E6-0320DD9DB253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4"/>
          <p:cNvSpPr>
            <a:spLocks noGrp="1" noChangeArrowheads="1"/>
          </p:cNvSpPr>
          <p:nvPr>
            <p:ph type="title"/>
          </p:nvPr>
        </p:nvSpPr>
        <p:spPr>
          <a:xfrm>
            <a:off x="427038" y="76200"/>
            <a:ext cx="7772400" cy="762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5.3.3  DNS Hierarchy</a:t>
            </a:r>
          </a:p>
        </p:txBody>
      </p:sp>
      <p:sp>
        <p:nvSpPr>
          <p:cNvPr id="46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5 - </a:t>
            </a:r>
            <a:fld id="{568E05DA-C040-4202-BF9F-A518D700D77D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pic>
        <p:nvPicPr>
          <p:cNvPr id="6146" name="Picture 2" descr="http://www.stanford.edu/class/msande91si/www-spr04/readings/week1/InternetWhitepaper_files/ruswp_diag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437" y="1143000"/>
            <a:ext cx="8522563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4"/>
          <p:cNvSpPr>
            <a:spLocks noGrp="1" noChangeArrowheads="1"/>
          </p:cNvSpPr>
          <p:nvPr>
            <p:ph type="title"/>
          </p:nvPr>
        </p:nvSpPr>
        <p:spPr>
          <a:xfrm>
            <a:off x="427038" y="76200"/>
            <a:ext cx="7772400" cy="762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5.3.3  DNS Hierarchy</a:t>
            </a:r>
          </a:p>
        </p:txBody>
      </p:sp>
      <p:sp>
        <p:nvSpPr>
          <p:cNvPr id="46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5 - </a:t>
            </a:r>
            <a:fld id="{568E05DA-C040-4202-BF9F-A518D700D77D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533400" y="1143000"/>
            <a:ext cx="7848600" cy="48768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743200" y="6231406"/>
            <a:ext cx="3070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http://www.root-servers.org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75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4"/>
          <p:cNvSpPr>
            <a:spLocks noGrp="1" noChangeArrowheads="1"/>
          </p:cNvSpPr>
          <p:nvPr>
            <p:ph type="title"/>
          </p:nvPr>
        </p:nvSpPr>
        <p:spPr>
          <a:xfrm>
            <a:off x="427038" y="762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5.3.3  How DNS Works – Internal Request</a:t>
            </a:r>
          </a:p>
        </p:txBody>
      </p:sp>
      <p:sp>
        <p:nvSpPr>
          <p:cNvPr id="46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5 - </a:t>
            </a:r>
            <a:fld id="{568E05DA-C040-4202-BF9F-A518D700D77D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4"/>
          <p:cNvSpPr>
            <a:spLocks noGrp="1" noChangeArrowheads="1"/>
          </p:cNvSpPr>
          <p:nvPr>
            <p:ph type="title"/>
          </p:nvPr>
        </p:nvSpPr>
        <p:spPr>
          <a:xfrm>
            <a:off x="427038" y="762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5.3.3  How DNS Works – External Request</a:t>
            </a:r>
          </a:p>
        </p:txBody>
      </p:sp>
      <p:sp>
        <p:nvSpPr>
          <p:cNvPr id="46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5 - </a:t>
            </a:r>
            <a:fld id="{568E05DA-C040-4202-BF9F-A518D700D77D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90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5.3.4  MAC Address Resolution</a:t>
            </a:r>
          </a:p>
        </p:txBody>
      </p:sp>
      <p:sp>
        <p:nvSpPr>
          <p:cNvPr id="39941" name="Rectangle 8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340725" cy="51387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Problem: </a:t>
            </a:r>
            <a:r>
              <a:rPr lang="en-US" sz="2000" dirty="0" smtClean="0"/>
              <a:t>Unknown MAC address of the next node (whose IP address </a:t>
            </a:r>
            <a:r>
              <a:rPr lang="en-US" sz="2000" dirty="0"/>
              <a:t>	</a:t>
            </a:r>
            <a:r>
              <a:rPr lang="en-US" sz="2000" dirty="0" smtClean="0"/>
              <a:t>	is known)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Solution: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Operation: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5 - </a:t>
            </a:r>
            <a:fld id="{F7F80E56-AAC7-4598-B3BD-9EDD94C280F8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Layers</a:t>
            </a:r>
            <a:endParaRPr lang="en-US" dirty="0"/>
          </a:p>
        </p:txBody>
      </p:sp>
      <p:pic>
        <p:nvPicPr>
          <p:cNvPr id="5" name="Picture 2" descr="0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4000"/>
          </a:blip>
          <a:srcRect/>
          <a:stretch>
            <a:fillRect/>
          </a:stretch>
        </p:blipFill>
        <p:spPr bwMode="auto">
          <a:xfrm>
            <a:off x="616621" y="1219201"/>
            <a:ext cx="7993979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911423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Computer 1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911423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Computer 2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457200" y="2362200"/>
            <a:ext cx="8305800" cy="1905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307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Transport Layer Functions</a:t>
            </a:r>
          </a:p>
        </p:txBody>
      </p:sp>
      <p:sp>
        <p:nvSpPr>
          <p:cNvPr id="13317" name="Rectangle 3077"/>
          <p:cNvSpPr>
            <a:spLocks noGrp="1" noChangeArrowheads="1"/>
          </p:cNvSpPr>
          <p:nvPr>
            <p:ph idx="1"/>
          </p:nvPr>
        </p:nvSpPr>
        <p:spPr>
          <a:xfrm>
            <a:off x="401638" y="1185862"/>
            <a:ext cx="8340725" cy="5138738"/>
          </a:xfrm>
        </p:spPr>
        <p:txBody>
          <a:bodyPr/>
          <a:lstStyle/>
          <a:p>
            <a:pPr eaLnBrk="1" hangingPunct="1"/>
            <a:r>
              <a:rPr lang="en-US" dirty="0" smtClean="0"/>
              <a:t>Segmenting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Linking to the Application Layer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Session management</a:t>
            </a:r>
          </a:p>
          <a:p>
            <a:pPr lvl="1" eaLnBrk="1" hangingPunct="1"/>
            <a:r>
              <a:rPr lang="en-US" dirty="0" smtClean="0"/>
              <a:t>Connection-oriented</a:t>
            </a:r>
          </a:p>
          <a:p>
            <a:pPr lvl="1" eaLnBrk="1" hangingPunct="1"/>
            <a:r>
              <a:rPr lang="en-US" dirty="0" smtClean="0"/>
              <a:t>Connectionless</a:t>
            </a:r>
          </a:p>
          <a:p>
            <a:pPr lvl="1" eaLnBrk="1" hangingPunct="1"/>
            <a:r>
              <a:rPr lang="en-US" dirty="0" smtClean="0"/>
              <a:t>Quality of Service (</a:t>
            </a:r>
            <a:r>
              <a:rPr lang="en-US" dirty="0" err="1" smtClean="0"/>
              <a:t>QoS</a:t>
            </a:r>
            <a:r>
              <a:rPr lang="en-US" dirty="0" smtClean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5 - </a:t>
            </a:r>
            <a:fld id="{FC346EC7-8605-4CC2-9EB6-D55BFA267017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426200" y="2101850"/>
            <a:ext cx="2122488" cy="663575"/>
          </a:xfrm>
          <a:prstGeom prst="rect">
            <a:avLst/>
          </a:prstGeom>
          <a:solidFill>
            <a:srgbClr val="66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8C"/>
                </a:solidFill>
                <a:latin typeface="Arial" charset="0"/>
              </a:rPr>
              <a:t>Transport Layer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6400800" y="1524001"/>
            <a:ext cx="1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8553450" y="1517650"/>
            <a:ext cx="0" cy="1770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408738" y="1574800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8C"/>
                </a:solidFill>
                <a:latin typeface="Arial" charset="0"/>
              </a:rPr>
              <a:t>Application Layer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7131050" y="1938338"/>
            <a:ext cx="0" cy="304800"/>
          </a:xfrm>
          <a:prstGeom prst="line">
            <a:avLst/>
          </a:prstGeom>
          <a:noFill/>
          <a:ln w="38100">
            <a:solidFill>
              <a:srgbClr val="00009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7207250" y="2624138"/>
            <a:ext cx="0" cy="304800"/>
          </a:xfrm>
          <a:prstGeom prst="line">
            <a:avLst/>
          </a:prstGeom>
          <a:noFill/>
          <a:ln w="38100">
            <a:solidFill>
              <a:srgbClr val="00009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V="1">
            <a:off x="7740650" y="2624138"/>
            <a:ext cx="0" cy="304800"/>
          </a:xfrm>
          <a:prstGeom prst="line">
            <a:avLst/>
          </a:prstGeom>
          <a:noFill/>
          <a:ln w="38100">
            <a:solidFill>
              <a:srgbClr val="00009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V="1">
            <a:off x="7740650" y="1938338"/>
            <a:ext cx="0" cy="304800"/>
          </a:xfrm>
          <a:prstGeom prst="line">
            <a:avLst/>
          </a:prstGeom>
          <a:noFill/>
          <a:ln w="38100">
            <a:solidFill>
              <a:srgbClr val="00009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6510338" y="2987675"/>
            <a:ext cx="1789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8C"/>
                </a:solidFill>
                <a:latin typeface="Arial" charset="0"/>
              </a:rPr>
              <a:t>Network</a:t>
            </a:r>
            <a:r>
              <a:rPr lang="en-US" sz="1800" b="1" dirty="0">
                <a:solidFill>
                  <a:srgbClr val="00008C"/>
                </a:solidFill>
                <a:latin typeface="Arial" charset="0"/>
              </a:rPr>
              <a:t> </a:t>
            </a:r>
            <a:r>
              <a:rPr lang="en-US" sz="1800" dirty="0">
                <a:solidFill>
                  <a:srgbClr val="00008C"/>
                </a:solidFill>
                <a:latin typeface="Arial" charset="0"/>
              </a:rPr>
              <a:t>Layer</a:t>
            </a:r>
          </a:p>
        </p:txBody>
      </p:sp>
    </p:spTree>
    <p:extLst>
      <p:ext uri="{BB962C8B-B14F-4D97-AF65-F5344CB8AC3E}">
        <p14:creationId xmlns:p14="http://schemas.microsoft.com/office/powerpoint/2010/main" val="41145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077200" cy="762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5.2.3.1  Session Management -</a:t>
            </a:r>
            <a:r>
              <a:rPr lang="en-US" i="1" dirty="0" smtClean="0"/>
              <a:t> Connection Oriented</a:t>
            </a:r>
            <a:r>
              <a:rPr lang="en-US" dirty="0" smtClean="0"/>
              <a:t> </a:t>
            </a:r>
            <a:endParaRPr lang="en-US" sz="2800" dirty="0" smtClean="0"/>
          </a:p>
        </p:txBody>
      </p:sp>
      <p:sp>
        <p:nvSpPr>
          <p:cNvPr id="17413" name="Rectangle 7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79248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Setting up a virtual circuit, or a TCP connection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Packet deliveries are acknowledged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b="1" i="1" dirty="0" smtClean="0"/>
          </a:p>
          <a:p>
            <a:pPr eaLnBrk="1" hangingPunct="1">
              <a:lnSpc>
                <a:spcPct val="90000"/>
              </a:lnSpc>
            </a:pPr>
            <a:endParaRPr lang="en-US" b="1" i="1" dirty="0" smtClean="0"/>
          </a:p>
          <a:p>
            <a:pPr eaLnBrk="1" hangingPunct="1">
              <a:lnSpc>
                <a:spcPct val="90000"/>
              </a:lnSpc>
            </a:pPr>
            <a:endParaRPr lang="en-US" b="1" i="1" dirty="0" smtClean="0"/>
          </a:p>
          <a:p>
            <a:pPr eaLnBrk="1" hangingPunct="1">
              <a:lnSpc>
                <a:spcPct val="90000"/>
              </a:lnSpc>
            </a:pPr>
            <a:endParaRPr lang="en-US" b="1" i="1" dirty="0" smtClean="0"/>
          </a:p>
          <a:p>
            <a:pPr eaLnBrk="1" hangingPunct="1">
              <a:lnSpc>
                <a:spcPct val="90000"/>
              </a:lnSpc>
            </a:pPr>
            <a:endParaRPr lang="en-US" b="1" i="1" dirty="0" smtClean="0"/>
          </a:p>
          <a:p>
            <a:pPr eaLnBrk="1" hangingPunct="1">
              <a:lnSpc>
                <a:spcPct val="90000"/>
              </a:lnSpc>
            </a:pPr>
            <a:r>
              <a:rPr lang="en-US" b="1" i="1" dirty="0" smtClean="0"/>
              <a:t>For which application layer packets does the transport layer use a connection oriented session for?</a:t>
            </a:r>
          </a:p>
          <a:p>
            <a:pPr eaLnBrk="1" hangingPunct="1">
              <a:lnSpc>
                <a:spcPct val="90000"/>
              </a:lnSpc>
            </a:pPr>
            <a:endParaRPr lang="en-US" sz="2400" i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5 - </a:t>
            </a:r>
            <a:fld id="{DEAE9A1B-E9F9-4DAA-8543-8319D4122B01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5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5.2.3.2  Session </a:t>
            </a:r>
            <a:r>
              <a:rPr lang="en-US" sz="2800" dirty="0" smtClean="0"/>
              <a:t>Management -</a:t>
            </a:r>
            <a:r>
              <a:rPr lang="en-US" i="1" dirty="0" smtClean="0"/>
              <a:t> Connectionless Routing</a:t>
            </a:r>
            <a:r>
              <a:rPr lang="en-US" dirty="0" smtClean="0"/>
              <a:t> </a:t>
            </a:r>
            <a:endParaRPr lang="en-US" sz="2800" dirty="0" smtClean="0"/>
          </a:p>
        </p:txBody>
      </p:sp>
      <p:sp>
        <p:nvSpPr>
          <p:cNvPr id="17413" name="Rectangle 7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79248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Provided by UDP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Sending packets individually without a virtual circuit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Each packet is sent independently of one another, and will be routed separately, following different routes and arriving at different times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b="1" i="1" dirty="0" smtClean="0"/>
              <a:t>For which application layer packets does the transport layer use a connection oriented session for?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5 - </a:t>
            </a:r>
            <a:fld id="{DEAE9A1B-E9F9-4DAA-8543-8319D4122B01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7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5.2.3.2  UDP - User Datagram Protocol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Protocol used for connectionless routing in TCP/IP suite that uses no </a:t>
            </a:r>
            <a:r>
              <a:rPr lang="en-US" sz="2400" dirty="0" err="1" smtClean="0"/>
              <a:t>acks</a:t>
            </a:r>
            <a:r>
              <a:rPr lang="en-US" sz="2400" dirty="0" smtClean="0"/>
              <a:t>, no flow control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Uses only a small packet header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Only 8 bytes containing only 4 fields: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Source port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Destination port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Message length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Header checksum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Can also be used for applications where a packet can be lost, such as information rich video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5 - </a:t>
            </a:r>
            <a:fld id="{61043728-1BC2-4837-AB10-9FA6B9686FB3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85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5.2.3.3  Protocols Supporting </a:t>
            </a:r>
            <a:r>
              <a:rPr lang="en-US" dirty="0" err="1" smtClean="0"/>
              <a:t>QoS</a:t>
            </a:r>
            <a:endParaRPr lang="en-US" dirty="0" smtClean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3058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Asynchronous Transfer Mode (ATM)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 high-speed data link layer protocol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TCP/IP protocol suite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Resource Reservation Protocol (RSVP)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Sets up virtual circuits for general 		                purpose real-time applications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Real-Time Streaming Protocol (RTSP)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Sets up virtual circuits for audio-video </a:t>
            </a:r>
          </a:p>
          <a:p>
            <a:pPr lvl="2" eaLnBrk="1" hangingPunct="1">
              <a:lnSpc>
                <a:spcPct val="90000"/>
              </a:lnSpc>
              <a:buNone/>
            </a:pPr>
            <a:r>
              <a:rPr lang="en-US" dirty="0" smtClean="0"/>
              <a:t>	</a:t>
            </a:r>
            <a:r>
              <a:rPr lang="en-US" sz="2000" dirty="0" smtClean="0"/>
              <a:t>applications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Real-Time Transport Protocol (RTP)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Used after a virtual connection setup by RSVP or RTSP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Adds a sequence number and a timestamp for helping applications to synchronize delivery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Uses UDP (because of its small header) as transport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5 - </a:t>
            </a:r>
            <a:fld id="{D12004D5-EF46-4997-AD7D-1F8978A6DE31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6635750" y="1514475"/>
            <a:ext cx="2122488" cy="1955800"/>
          </a:xfrm>
          <a:prstGeom prst="rect">
            <a:avLst/>
          </a:prstGeom>
          <a:solidFill>
            <a:srgbClr val="66CCFF"/>
          </a:solidFill>
          <a:ln w="28575">
            <a:solidFill>
              <a:srgbClr val="00009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solidFill>
                <a:srgbClr val="00008C"/>
              </a:solidFill>
              <a:latin typeface="Arial" charset="0"/>
            </a:endParaRPr>
          </a:p>
          <a:p>
            <a:pPr algn="ctr"/>
            <a:r>
              <a:rPr lang="en-US" sz="2000">
                <a:solidFill>
                  <a:srgbClr val="00008C"/>
                </a:solidFill>
                <a:latin typeface="Arial" charset="0"/>
              </a:rPr>
              <a:t> </a:t>
            </a:r>
          </a:p>
          <a:p>
            <a:pPr algn="ctr"/>
            <a:endParaRPr lang="en-US" sz="2000">
              <a:solidFill>
                <a:srgbClr val="00008C"/>
              </a:solidFill>
              <a:latin typeface="Arial" charset="0"/>
            </a:endParaRP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H="1">
            <a:off x="6634163" y="1312863"/>
            <a:ext cx="1587" cy="2282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8763000" y="1295400"/>
            <a:ext cx="0" cy="2478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3" name="Rectangle 15"/>
          <p:cNvSpPr>
            <a:spLocks noChangeArrowheads="1"/>
          </p:cNvSpPr>
          <p:nvPr/>
        </p:nvSpPr>
        <p:spPr bwMode="auto">
          <a:xfrm>
            <a:off x="6781800" y="3595688"/>
            <a:ext cx="1879600" cy="406400"/>
          </a:xfrm>
          <a:prstGeom prst="rect">
            <a:avLst/>
          </a:prstGeom>
          <a:noFill/>
          <a:ln w="9525">
            <a:solidFill>
              <a:srgbClr val="00009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00008C"/>
                </a:solidFill>
                <a:latin typeface="Arial" charset="0"/>
              </a:rPr>
              <a:t>IP</a:t>
            </a:r>
          </a:p>
        </p:txBody>
      </p:sp>
      <p:sp>
        <p:nvSpPr>
          <p:cNvPr id="21514" name="Rectangle 17"/>
          <p:cNvSpPr>
            <a:spLocks noChangeArrowheads="1"/>
          </p:cNvSpPr>
          <p:nvPr/>
        </p:nvSpPr>
        <p:spPr bwMode="auto">
          <a:xfrm>
            <a:off x="7788275" y="1743075"/>
            <a:ext cx="873125" cy="406400"/>
          </a:xfrm>
          <a:prstGeom prst="rect">
            <a:avLst/>
          </a:prstGeom>
          <a:noFill/>
          <a:ln w="9525">
            <a:solidFill>
              <a:srgbClr val="00009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8C"/>
                </a:solidFill>
                <a:latin typeface="Arial" charset="0"/>
              </a:rPr>
              <a:t>RTSP</a:t>
            </a:r>
          </a:p>
        </p:txBody>
      </p:sp>
      <p:sp>
        <p:nvSpPr>
          <p:cNvPr id="21515" name="Rectangle 18"/>
          <p:cNvSpPr>
            <a:spLocks noChangeArrowheads="1"/>
          </p:cNvSpPr>
          <p:nvPr/>
        </p:nvSpPr>
        <p:spPr bwMode="auto">
          <a:xfrm>
            <a:off x="6762750" y="1743075"/>
            <a:ext cx="887413" cy="406400"/>
          </a:xfrm>
          <a:prstGeom prst="rect">
            <a:avLst/>
          </a:prstGeom>
          <a:noFill/>
          <a:ln w="9525">
            <a:solidFill>
              <a:srgbClr val="00009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8C"/>
                </a:solidFill>
                <a:latin typeface="Arial" charset="0"/>
              </a:rPr>
              <a:t>RSVP</a:t>
            </a:r>
          </a:p>
        </p:txBody>
      </p:sp>
      <p:sp>
        <p:nvSpPr>
          <p:cNvPr id="21516" name="Rectangle 20"/>
          <p:cNvSpPr>
            <a:spLocks noChangeArrowheads="1"/>
          </p:cNvSpPr>
          <p:nvPr/>
        </p:nvSpPr>
        <p:spPr bwMode="auto">
          <a:xfrm>
            <a:off x="7269163" y="3013075"/>
            <a:ext cx="731837" cy="406400"/>
          </a:xfrm>
          <a:prstGeom prst="rect">
            <a:avLst/>
          </a:prstGeom>
          <a:noFill/>
          <a:ln w="9525">
            <a:solidFill>
              <a:srgbClr val="00009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8C"/>
                </a:solidFill>
                <a:latin typeface="Arial" charset="0"/>
              </a:rPr>
              <a:t>UDP</a:t>
            </a:r>
          </a:p>
        </p:txBody>
      </p:sp>
      <p:sp>
        <p:nvSpPr>
          <p:cNvPr id="21517" name="Rectangle 21"/>
          <p:cNvSpPr>
            <a:spLocks noChangeArrowheads="1"/>
          </p:cNvSpPr>
          <p:nvPr/>
        </p:nvSpPr>
        <p:spPr bwMode="auto">
          <a:xfrm>
            <a:off x="7254875" y="2428875"/>
            <a:ext cx="703263" cy="406400"/>
          </a:xfrm>
          <a:prstGeom prst="rect">
            <a:avLst/>
          </a:prstGeom>
          <a:noFill/>
          <a:ln w="9525">
            <a:solidFill>
              <a:srgbClr val="00009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8C"/>
                </a:solidFill>
                <a:latin typeface="Arial" charset="0"/>
              </a:rPr>
              <a:t>RTP</a:t>
            </a:r>
          </a:p>
        </p:txBody>
      </p:sp>
      <p:sp>
        <p:nvSpPr>
          <p:cNvPr id="21518" name="Line 22"/>
          <p:cNvSpPr>
            <a:spLocks noChangeShapeType="1"/>
          </p:cNvSpPr>
          <p:nvPr/>
        </p:nvSpPr>
        <p:spPr bwMode="auto">
          <a:xfrm>
            <a:off x="7254875" y="2149475"/>
            <a:ext cx="395288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9" name="Line 23"/>
          <p:cNvSpPr>
            <a:spLocks noChangeShapeType="1"/>
          </p:cNvSpPr>
          <p:nvPr/>
        </p:nvSpPr>
        <p:spPr bwMode="auto">
          <a:xfrm flipH="1">
            <a:off x="7659688" y="2149475"/>
            <a:ext cx="595312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0" name="Line 24"/>
          <p:cNvSpPr>
            <a:spLocks noChangeShapeType="1"/>
          </p:cNvSpPr>
          <p:nvPr/>
        </p:nvSpPr>
        <p:spPr bwMode="auto">
          <a:xfrm>
            <a:off x="7650163" y="2835275"/>
            <a:ext cx="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1" name="Line 25"/>
          <p:cNvSpPr>
            <a:spLocks noChangeShapeType="1"/>
          </p:cNvSpPr>
          <p:nvPr/>
        </p:nvSpPr>
        <p:spPr bwMode="auto">
          <a:xfrm>
            <a:off x="7650163" y="3419475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2" name="Line 26"/>
          <p:cNvSpPr>
            <a:spLocks noChangeShapeType="1"/>
          </p:cNvSpPr>
          <p:nvPr/>
        </p:nvSpPr>
        <p:spPr bwMode="auto">
          <a:xfrm>
            <a:off x="6934200" y="2149475"/>
            <a:ext cx="0" cy="144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3" name="Line 27"/>
          <p:cNvSpPr>
            <a:spLocks noChangeShapeType="1"/>
          </p:cNvSpPr>
          <p:nvPr/>
        </p:nvSpPr>
        <p:spPr bwMode="auto">
          <a:xfrm>
            <a:off x="8458200" y="2201863"/>
            <a:ext cx="0" cy="144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Network Layer Functions</a:t>
            </a:r>
          </a:p>
        </p:txBody>
      </p:sp>
      <p:sp>
        <p:nvSpPr>
          <p:cNvPr id="22533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Addressing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Each device on the path between source and destination must have an address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Internet Addresses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Assignment of addresses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Translation between network layer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dirty="0" smtClean="0"/>
              <a:t>	addresses and other addresses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dirty="0" smtClean="0"/>
              <a:t>	(address resolution)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Routing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Process of deciding what path a packet must take to reach destination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Routing protocols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5 - </a:t>
            </a:r>
            <a:fld id="{8803E6F2-3D91-450F-A752-E6B098142BE9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1028"/>
          <p:cNvSpPr>
            <a:spLocks noChangeArrowheads="1"/>
          </p:cNvSpPr>
          <p:nvPr/>
        </p:nvSpPr>
        <p:spPr bwMode="auto">
          <a:xfrm>
            <a:off x="6518275" y="2816224"/>
            <a:ext cx="2122488" cy="663575"/>
          </a:xfrm>
          <a:prstGeom prst="rect">
            <a:avLst/>
          </a:prstGeom>
          <a:solidFill>
            <a:srgbClr val="66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8C"/>
                </a:solidFill>
                <a:latin typeface="Arial" charset="0"/>
              </a:rPr>
              <a:t>Network Layer</a:t>
            </a:r>
          </a:p>
        </p:txBody>
      </p:sp>
      <p:sp>
        <p:nvSpPr>
          <p:cNvPr id="8" name="Line 1029"/>
          <p:cNvSpPr>
            <a:spLocks noChangeShapeType="1"/>
          </p:cNvSpPr>
          <p:nvPr/>
        </p:nvSpPr>
        <p:spPr bwMode="auto">
          <a:xfrm>
            <a:off x="6477000" y="2209800"/>
            <a:ext cx="39688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030"/>
          <p:cNvSpPr>
            <a:spLocks noChangeShapeType="1"/>
          </p:cNvSpPr>
          <p:nvPr/>
        </p:nvSpPr>
        <p:spPr bwMode="auto">
          <a:xfrm>
            <a:off x="8645525" y="2232024"/>
            <a:ext cx="0" cy="1770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1031"/>
          <p:cNvSpPr>
            <a:spLocks noChangeArrowheads="1"/>
          </p:cNvSpPr>
          <p:nvPr/>
        </p:nvSpPr>
        <p:spPr bwMode="auto">
          <a:xfrm>
            <a:off x="6500813" y="2289174"/>
            <a:ext cx="1974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8C"/>
                </a:solidFill>
                <a:latin typeface="Arial" charset="0"/>
              </a:rPr>
              <a:t>Transport Layer</a:t>
            </a:r>
          </a:p>
        </p:txBody>
      </p:sp>
      <p:sp>
        <p:nvSpPr>
          <p:cNvPr id="11" name="Line 1032"/>
          <p:cNvSpPr>
            <a:spLocks noChangeShapeType="1"/>
          </p:cNvSpPr>
          <p:nvPr/>
        </p:nvSpPr>
        <p:spPr bwMode="auto">
          <a:xfrm>
            <a:off x="7223125" y="2652712"/>
            <a:ext cx="0" cy="304800"/>
          </a:xfrm>
          <a:prstGeom prst="line">
            <a:avLst/>
          </a:prstGeom>
          <a:noFill/>
          <a:ln w="38100">
            <a:solidFill>
              <a:srgbClr val="00009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033"/>
          <p:cNvSpPr>
            <a:spLocks noChangeShapeType="1"/>
          </p:cNvSpPr>
          <p:nvPr/>
        </p:nvSpPr>
        <p:spPr bwMode="auto">
          <a:xfrm>
            <a:off x="7299325" y="3338512"/>
            <a:ext cx="0" cy="304800"/>
          </a:xfrm>
          <a:prstGeom prst="line">
            <a:avLst/>
          </a:prstGeom>
          <a:noFill/>
          <a:ln w="38100">
            <a:solidFill>
              <a:srgbClr val="00009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034"/>
          <p:cNvSpPr>
            <a:spLocks noChangeShapeType="1"/>
          </p:cNvSpPr>
          <p:nvPr/>
        </p:nvSpPr>
        <p:spPr bwMode="auto">
          <a:xfrm flipV="1">
            <a:off x="7832725" y="3338512"/>
            <a:ext cx="0" cy="304800"/>
          </a:xfrm>
          <a:prstGeom prst="line">
            <a:avLst/>
          </a:prstGeom>
          <a:noFill/>
          <a:ln w="38100">
            <a:solidFill>
              <a:srgbClr val="00009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035"/>
          <p:cNvSpPr>
            <a:spLocks noChangeShapeType="1"/>
          </p:cNvSpPr>
          <p:nvPr/>
        </p:nvSpPr>
        <p:spPr bwMode="auto">
          <a:xfrm flipV="1">
            <a:off x="7832725" y="2652712"/>
            <a:ext cx="0" cy="304800"/>
          </a:xfrm>
          <a:prstGeom prst="line">
            <a:avLst/>
          </a:prstGeom>
          <a:noFill/>
          <a:ln w="38100">
            <a:solidFill>
              <a:srgbClr val="00009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036"/>
          <p:cNvSpPr>
            <a:spLocks noChangeArrowheads="1"/>
          </p:cNvSpPr>
          <p:nvPr/>
        </p:nvSpPr>
        <p:spPr bwMode="auto">
          <a:xfrm>
            <a:off x="6602413" y="3727449"/>
            <a:ext cx="188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8C"/>
                </a:solidFill>
                <a:latin typeface="Arial" charset="0"/>
              </a:rPr>
              <a:t>Data Link Layer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hapter 1&amp;#x0D;&amp;#x0A;Introduction to Technology Infrastructure&amp;quot;&quot;/&gt;&lt;property id=&quot;20307&quot; value=&quot;257&quot;/&gt;&lt;/object&gt;&lt;object type=&quot;3&quot; unique_id=&quot;10005&quot;&gt;&lt;property id=&quot;20148&quot; value=&quot;5&quot;/&gt;&lt;property id=&quot;20300&quot; value=&quot;Slide 2 - &amp;quot;Syllabus&amp;quot;&quot;/&gt;&lt;property id=&quot;20307&quot; value=&quot;260&quot;/&gt;&lt;/object&gt;&lt;object type=&quot;3&quot; unique_id=&quot;10006&quot;&gt;&lt;property id=&quot;20148&quot; value=&quot;5&quot;/&gt;&lt;property id=&quot;20300&quot; value=&quot;Slide 3 - &amp;quot;Course Objectives&amp;quot;&quot;/&gt;&lt;property id=&quot;20307&quot; value=&quot;262&quot;/&gt;&lt;/object&gt;&lt;object type=&quot;3&quot; unique_id=&quot;10007&quot;&gt;&lt;property id=&quot;20148&quot; value=&quot;5&quot;/&gt;&lt;property id=&quot;20300&quot; value=&quot;Slide 4 - &amp;quot;Textbooks&amp;quot;&quot;/&gt;&lt;property id=&quot;20307&quot; value=&quot;264&quot;/&gt;&lt;/object&gt;&lt;object type=&quot;3&quot; unique_id=&quot;10008&quot;&gt;&lt;property id=&quot;20148&quot; value=&quot;5&quot;/&gt;&lt;property id=&quot;20300&quot; value=&quot;Slide 5 - &amp;quot;Materials&amp;quot;&quot;/&gt;&lt;property id=&quot;20307&quot; value=&quot;266&quot;/&gt;&lt;/object&gt;&lt;object type=&quot;3&quot; unique_id=&quot;10009&quot;&gt;&lt;property id=&quot;20148&quot; value=&quot;5&quot;/&gt;&lt;property id=&quot;20300&quot; value=&quot;Slide 6 - &amp;quot;Tentative Course Schedule&amp;quot;&quot;/&gt;&lt;property id=&quot;20307&quot; value=&quot;282&quot;/&gt;&lt;/object&gt;&lt;object type=&quot;3&quot; unique_id=&quot;10010&quot;&gt;&lt;property id=&quot;20148&quot; value=&quot;5&quot;/&gt;&lt;property id=&quot;20300&quot; value=&quot;Slide 7 - &amp;quot;Grading&amp;quot;&quot;/&gt;&lt;property id=&quot;20307&quot; value=&quot;268&quot;/&gt;&lt;/object&gt;&lt;object type=&quot;3&quot; unique_id=&quot;10011&quot;&gt;&lt;property id=&quot;20148&quot; value=&quot;5&quot;/&gt;&lt;property id=&quot;20300&quot; value=&quot;Slide 8 - &amp;quot;Academic Honesty&amp;quot;&quot;/&gt;&lt;property id=&quot;20307&quot; value=&quot;269&quot;/&gt;&lt;/object&gt;&lt;object type=&quot;3&quot; unique_id=&quot;10012&quot;&gt;&lt;property id=&quot;20148&quot; value=&quot;5&quot;/&gt;&lt;property id=&quot;20300&quot; value=&quot;Slide 9 - &amp;quot;Remainder of Class and Next Class&amp;quot;&quot;/&gt;&lt;property id=&quot;20307&quot; value=&quot;280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NCW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UNCW</Template>
  <TotalTime>9935</TotalTime>
  <Words>1124</Words>
  <Application>Microsoft Office PowerPoint</Application>
  <PresentationFormat>On-screen Show (4:3)</PresentationFormat>
  <Paragraphs>327</Paragraphs>
  <Slides>29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Book Antiqua</vt:lpstr>
      <vt:lpstr>Calibri</vt:lpstr>
      <vt:lpstr>Tahoma</vt:lpstr>
      <vt:lpstr>Times New Roman</vt:lpstr>
      <vt:lpstr>Wingdings</vt:lpstr>
      <vt:lpstr>UNCW</vt:lpstr>
      <vt:lpstr>Chapter 5 Network and Transport Layers</vt:lpstr>
      <vt:lpstr>Chapter 5 Outline</vt:lpstr>
      <vt:lpstr>Network Layers</vt:lpstr>
      <vt:lpstr>Transport Layer Functions</vt:lpstr>
      <vt:lpstr>5.2.3.1  Session Management - Connection Oriented </vt:lpstr>
      <vt:lpstr>5.2.3.2  Session Management - Connectionless Routing </vt:lpstr>
      <vt:lpstr>5.2.3.2  UDP - User Datagram Protocol</vt:lpstr>
      <vt:lpstr>5.2.3.3  Protocols Supporting QoS</vt:lpstr>
      <vt:lpstr>Network Layer Functions</vt:lpstr>
      <vt:lpstr>5.3.1  Types of Addresses</vt:lpstr>
      <vt:lpstr>5.3.1  Types of Addresses</vt:lpstr>
      <vt:lpstr>5.3.1  Question:  Addresses and Clients</vt:lpstr>
      <vt:lpstr>5.3.2   Assignment of Addresses</vt:lpstr>
      <vt:lpstr>5.3.2  Assignment of Addresses</vt:lpstr>
      <vt:lpstr>5.3.2  Internet Addresses</vt:lpstr>
      <vt:lpstr>5.3.2  How do you decide who gets what address? </vt:lpstr>
      <vt:lpstr>5.3.2  Subnets: Example</vt:lpstr>
      <vt:lpstr>5.3.2  Subnets</vt:lpstr>
      <vt:lpstr>5.3.2  Dynamic Addressing</vt:lpstr>
      <vt:lpstr>5.3.2  Programs for Dynamic Addressing</vt:lpstr>
      <vt:lpstr>5.3.3  Address Resolution</vt:lpstr>
      <vt:lpstr>5.3.3  Server Name Resolution - DNS </vt:lpstr>
      <vt:lpstr>5.3.3  How DNS Works – Directory Service</vt:lpstr>
      <vt:lpstr>5.3.3  How DNS Works (Cont.)</vt:lpstr>
      <vt:lpstr>5.3.3  DNS Hierarchy</vt:lpstr>
      <vt:lpstr>5.3.3  DNS Hierarchy</vt:lpstr>
      <vt:lpstr>5.3.3  How DNS Works – Internal Request</vt:lpstr>
      <vt:lpstr>5.3.3  How DNS Works – External Request</vt:lpstr>
      <vt:lpstr>5.3.4  MAC Address Resolution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</dc:creator>
  <cp:lastModifiedBy>Cummings, Jeffrey W.</cp:lastModifiedBy>
  <cp:revision>438</cp:revision>
  <dcterms:created xsi:type="dcterms:W3CDTF">2007-08-26T02:16:27Z</dcterms:created>
  <dcterms:modified xsi:type="dcterms:W3CDTF">2017-02-13T15:16:43Z</dcterms:modified>
</cp:coreProperties>
</file>