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57" r:id="rId4"/>
    <p:sldId id="258" r:id="rId5"/>
    <p:sldId id="270" r:id="rId6"/>
    <p:sldId id="259" r:id="rId7"/>
    <p:sldId id="266" r:id="rId8"/>
    <p:sldId id="265" r:id="rId9"/>
    <p:sldId id="263" r:id="rId10"/>
    <p:sldId id="260" r:id="rId11"/>
    <p:sldId id="262" r:id="rId12"/>
    <p:sldId id="264" r:id="rId13"/>
    <p:sldId id="267" r:id="rId14"/>
    <p:sldId id="261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BA750-AD91-4141-AA00-71761CE8FFD4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8FAE72-E3CD-439C-A386-BCAAA1E6555D}">
      <dgm:prSet/>
      <dgm:spPr/>
      <dgm:t>
        <a:bodyPr/>
        <a:lstStyle/>
        <a:p>
          <a:r>
            <a:rPr lang="en-US"/>
            <a:t>Traditional AI is not new!</a:t>
          </a:r>
        </a:p>
      </dgm:t>
    </dgm:pt>
    <dgm:pt modelId="{E553699A-ACAB-4736-9AB1-DB0E82658FC9}" type="parTrans" cxnId="{5452CEAC-775F-482C-88D2-8BBB28231A29}">
      <dgm:prSet/>
      <dgm:spPr/>
      <dgm:t>
        <a:bodyPr/>
        <a:lstStyle/>
        <a:p>
          <a:endParaRPr lang="en-US"/>
        </a:p>
      </dgm:t>
    </dgm:pt>
    <dgm:pt modelId="{E9FDC683-4C69-4880-BAE7-F28982D974EE}" type="sibTrans" cxnId="{5452CEAC-775F-482C-88D2-8BBB28231A29}">
      <dgm:prSet/>
      <dgm:spPr/>
      <dgm:t>
        <a:bodyPr/>
        <a:lstStyle/>
        <a:p>
          <a:endParaRPr lang="en-US"/>
        </a:p>
      </dgm:t>
    </dgm:pt>
    <dgm:pt modelId="{0105A21B-E2F7-4C81-8E4D-C75C2F9AEA04}">
      <dgm:prSet/>
      <dgm:spPr/>
      <dgm:t>
        <a:bodyPr/>
        <a:lstStyle/>
        <a:p>
          <a:r>
            <a:rPr lang="en-US" dirty="0"/>
            <a:t>Designed to analyze data and perform specific tasks using predefined algorithms and rules.</a:t>
          </a:r>
        </a:p>
      </dgm:t>
    </dgm:pt>
    <dgm:pt modelId="{C5D1C545-5518-4DA0-ACD5-C06FF6D6A428}" type="parTrans" cxnId="{2A48F548-4B94-46FF-B034-42DE38FBC8D8}">
      <dgm:prSet/>
      <dgm:spPr/>
      <dgm:t>
        <a:bodyPr/>
        <a:lstStyle/>
        <a:p>
          <a:endParaRPr lang="en-US"/>
        </a:p>
      </dgm:t>
    </dgm:pt>
    <dgm:pt modelId="{BB69CF92-9D74-43EE-961F-FEE7C6D09B94}" type="sibTrans" cxnId="{2A48F548-4B94-46FF-B034-42DE38FBC8D8}">
      <dgm:prSet/>
      <dgm:spPr/>
      <dgm:t>
        <a:bodyPr/>
        <a:lstStyle/>
        <a:p>
          <a:endParaRPr lang="en-US"/>
        </a:p>
      </dgm:t>
    </dgm:pt>
    <dgm:pt modelId="{0D3BB5C6-8A0F-4BF3-AF33-69E1547040DF}">
      <dgm:prSet/>
      <dgm:spPr/>
      <dgm:t>
        <a:bodyPr/>
        <a:lstStyle/>
        <a:p>
          <a:r>
            <a:rPr lang="en-US"/>
            <a:t>Mainly used for:</a:t>
          </a:r>
        </a:p>
      </dgm:t>
    </dgm:pt>
    <dgm:pt modelId="{E94CA894-911B-45DF-8428-8FD2803961D5}" type="parTrans" cxnId="{86CACAF4-ECC8-49BA-B56C-F61909CF496E}">
      <dgm:prSet/>
      <dgm:spPr/>
      <dgm:t>
        <a:bodyPr/>
        <a:lstStyle/>
        <a:p>
          <a:endParaRPr lang="en-US"/>
        </a:p>
      </dgm:t>
    </dgm:pt>
    <dgm:pt modelId="{2110901D-3BFD-4731-B2ED-99DD1FAF999B}" type="sibTrans" cxnId="{86CACAF4-ECC8-49BA-B56C-F61909CF496E}">
      <dgm:prSet/>
      <dgm:spPr/>
      <dgm:t>
        <a:bodyPr/>
        <a:lstStyle/>
        <a:p>
          <a:endParaRPr lang="en-US"/>
        </a:p>
      </dgm:t>
    </dgm:pt>
    <dgm:pt modelId="{C27476E2-D853-438D-A676-674F5B170DCB}">
      <dgm:prSet/>
      <dgm:spPr/>
      <dgm:t>
        <a:bodyPr/>
        <a:lstStyle/>
        <a:p>
          <a:r>
            <a:rPr lang="en-US"/>
            <a:t>Predictions</a:t>
          </a:r>
        </a:p>
      </dgm:t>
    </dgm:pt>
    <dgm:pt modelId="{3F225AA2-E46B-4DFB-AF4A-D9EC82D99544}" type="parTrans" cxnId="{F625D227-5E63-4DE1-9E68-21254F9F20C7}">
      <dgm:prSet/>
      <dgm:spPr/>
      <dgm:t>
        <a:bodyPr/>
        <a:lstStyle/>
        <a:p>
          <a:endParaRPr lang="en-US"/>
        </a:p>
      </dgm:t>
    </dgm:pt>
    <dgm:pt modelId="{A74BD648-F875-4FE6-9D12-6B3720D64B6E}" type="sibTrans" cxnId="{F625D227-5E63-4DE1-9E68-21254F9F20C7}">
      <dgm:prSet/>
      <dgm:spPr/>
      <dgm:t>
        <a:bodyPr/>
        <a:lstStyle/>
        <a:p>
          <a:endParaRPr lang="en-US"/>
        </a:p>
      </dgm:t>
    </dgm:pt>
    <dgm:pt modelId="{43513133-B6AE-4473-B852-5FBE1B8EFFEF}">
      <dgm:prSet/>
      <dgm:spPr/>
      <dgm:t>
        <a:bodyPr/>
        <a:lstStyle/>
        <a:p>
          <a:r>
            <a:rPr lang="en-US"/>
            <a:t>Pattern recognition</a:t>
          </a:r>
        </a:p>
      </dgm:t>
    </dgm:pt>
    <dgm:pt modelId="{A0F10914-A26D-487E-9555-DFC218944357}" type="parTrans" cxnId="{8D74776C-2073-4D3B-B216-B0D8AB9967C1}">
      <dgm:prSet/>
      <dgm:spPr/>
      <dgm:t>
        <a:bodyPr/>
        <a:lstStyle/>
        <a:p>
          <a:endParaRPr lang="en-US"/>
        </a:p>
      </dgm:t>
    </dgm:pt>
    <dgm:pt modelId="{20053AB9-00D7-4059-A008-371331B021A5}" type="sibTrans" cxnId="{8D74776C-2073-4D3B-B216-B0D8AB9967C1}">
      <dgm:prSet/>
      <dgm:spPr/>
      <dgm:t>
        <a:bodyPr/>
        <a:lstStyle/>
        <a:p>
          <a:endParaRPr lang="en-US"/>
        </a:p>
      </dgm:t>
    </dgm:pt>
    <dgm:pt modelId="{CF81F5F8-7E61-43FD-84C0-70F8C84A1485}">
      <dgm:prSet/>
      <dgm:spPr/>
      <dgm:t>
        <a:bodyPr/>
        <a:lstStyle/>
        <a:p>
          <a:r>
            <a:rPr lang="en-US"/>
            <a:t>Examples: Demand forecasting, Netflix recommendations etc</a:t>
          </a:r>
        </a:p>
      </dgm:t>
    </dgm:pt>
    <dgm:pt modelId="{07CBD996-6DCF-40BF-B67E-E9944E42B3A4}" type="parTrans" cxnId="{85A13B84-70C0-41FB-ABAB-81E9FEAA57AB}">
      <dgm:prSet/>
      <dgm:spPr/>
      <dgm:t>
        <a:bodyPr/>
        <a:lstStyle/>
        <a:p>
          <a:endParaRPr lang="en-US"/>
        </a:p>
      </dgm:t>
    </dgm:pt>
    <dgm:pt modelId="{D5FF9A80-0F49-45A7-80F2-6D5A86D1845B}" type="sibTrans" cxnId="{85A13B84-70C0-41FB-ABAB-81E9FEAA57AB}">
      <dgm:prSet/>
      <dgm:spPr/>
      <dgm:t>
        <a:bodyPr/>
        <a:lstStyle/>
        <a:p>
          <a:endParaRPr lang="en-US"/>
        </a:p>
      </dgm:t>
    </dgm:pt>
    <dgm:pt modelId="{571495F7-1A3D-4C57-842F-178FEE1FD99D}" type="pres">
      <dgm:prSet presAssocID="{C0EBA750-AD91-4141-AA00-71761CE8FF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9D74851-72D5-4344-848C-5C64B8C56B8E}" type="pres">
      <dgm:prSet presAssocID="{678FAE72-E3CD-439C-A386-BCAAA1E6555D}" presName="hierRoot1" presStyleCnt="0">
        <dgm:presLayoutVars>
          <dgm:hierBranch val="init"/>
        </dgm:presLayoutVars>
      </dgm:prSet>
      <dgm:spPr/>
    </dgm:pt>
    <dgm:pt modelId="{00074389-429F-4BEE-B03F-066D015B18D4}" type="pres">
      <dgm:prSet presAssocID="{678FAE72-E3CD-439C-A386-BCAAA1E6555D}" presName="rootComposite1" presStyleCnt="0"/>
      <dgm:spPr/>
    </dgm:pt>
    <dgm:pt modelId="{E455B299-28EB-4095-863A-CE7689D61006}" type="pres">
      <dgm:prSet presAssocID="{678FAE72-E3CD-439C-A386-BCAAA1E6555D}" presName="rootText1" presStyleLbl="node0" presStyleIdx="0" presStyleCnt="4">
        <dgm:presLayoutVars>
          <dgm:chPref val="3"/>
        </dgm:presLayoutVars>
      </dgm:prSet>
      <dgm:spPr/>
    </dgm:pt>
    <dgm:pt modelId="{E03475C8-63FF-4C06-A967-DA7C97A71910}" type="pres">
      <dgm:prSet presAssocID="{678FAE72-E3CD-439C-A386-BCAAA1E6555D}" presName="rootConnector1" presStyleLbl="node1" presStyleIdx="0" presStyleCnt="0"/>
      <dgm:spPr/>
    </dgm:pt>
    <dgm:pt modelId="{82D637CD-C9B1-421E-93E2-DABC6509840E}" type="pres">
      <dgm:prSet presAssocID="{678FAE72-E3CD-439C-A386-BCAAA1E6555D}" presName="hierChild2" presStyleCnt="0"/>
      <dgm:spPr/>
    </dgm:pt>
    <dgm:pt modelId="{D07C5272-1B79-4A07-9D8C-F0DD1EDAECEE}" type="pres">
      <dgm:prSet presAssocID="{678FAE72-E3CD-439C-A386-BCAAA1E6555D}" presName="hierChild3" presStyleCnt="0"/>
      <dgm:spPr/>
    </dgm:pt>
    <dgm:pt modelId="{CE428743-4250-4AC8-B73B-F8233FE63740}" type="pres">
      <dgm:prSet presAssocID="{0105A21B-E2F7-4C81-8E4D-C75C2F9AEA04}" presName="hierRoot1" presStyleCnt="0">
        <dgm:presLayoutVars>
          <dgm:hierBranch val="init"/>
        </dgm:presLayoutVars>
      </dgm:prSet>
      <dgm:spPr/>
    </dgm:pt>
    <dgm:pt modelId="{8C6C57A3-867E-4554-9A54-41DF24A0337E}" type="pres">
      <dgm:prSet presAssocID="{0105A21B-E2F7-4C81-8E4D-C75C2F9AEA04}" presName="rootComposite1" presStyleCnt="0"/>
      <dgm:spPr/>
    </dgm:pt>
    <dgm:pt modelId="{3BFF307B-8B07-494D-91A4-90B3A9C647C6}" type="pres">
      <dgm:prSet presAssocID="{0105A21B-E2F7-4C81-8E4D-C75C2F9AEA04}" presName="rootText1" presStyleLbl="node0" presStyleIdx="1" presStyleCnt="4">
        <dgm:presLayoutVars>
          <dgm:chPref val="3"/>
        </dgm:presLayoutVars>
      </dgm:prSet>
      <dgm:spPr/>
    </dgm:pt>
    <dgm:pt modelId="{81E76EDD-6AD7-4A94-9E27-6C50F3ABD20E}" type="pres">
      <dgm:prSet presAssocID="{0105A21B-E2F7-4C81-8E4D-C75C2F9AEA04}" presName="rootConnector1" presStyleLbl="node1" presStyleIdx="0" presStyleCnt="0"/>
      <dgm:spPr/>
    </dgm:pt>
    <dgm:pt modelId="{4BAD9BD3-9B2E-4E59-A64A-9BAC8FC27EAB}" type="pres">
      <dgm:prSet presAssocID="{0105A21B-E2F7-4C81-8E4D-C75C2F9AEA04}" presName="hierChild2" presStyleCnt="0"/>
      <dgm:spPr/>
    </dgm:pt>
    <dgm:pt modelId="{5785659B-8164-453D-8F72-4D32377202AE}" type="pres">
      <dgm:prSet presAssocID="{0105A21B-E2F7-4C81-8E4D-C75C2F9AEA04}" presName="hierChild3" presStyleCnt="0"/>
      <dgm:spPr/>
    </dgm:pt>
    <dgm:pt modelId="{55EB7920-D6FD-479C-868B-BADE2603FECA}" type="pres">
      <dgm:prSet presAssocID="{0D3BB5C6-8A0F-4BF3-AF33-69E1547040DF}" presName="hierRoot1" presStyleCnt="0">
        <dgm:presLayoutVars>
          <dgm:hierBranch val="init"/>
        </dgm:presLayoutVars>
      </dgm:prSet>
      <dgm:spPr/>
    </dgm:pt>
    <dgm:pt modelId="{46AA2500-DDC4-466C-B4F2-14BE51B3A035}" type="pres">
      <dgm:prSet presAssocID="{0D3BB5C6-8A0F-4BF3-AF33-69E1547040DF}" presName="rootComposite1" presStyleCnt="0"/>
      <dgm:spPr/>
    </dgm:pt>
    <dgm:pt modelId="{005598D2-1CDD-4BD5-B8B6-F55A43D3E93C}" type="pres">
      <dgm:prSet presAssocID="{0D3BB5C6-8A0F-4BF3-AF33-69E1547040DF}" presName="rootText1" presStyleLbl="node0" presStyleIdx="2" presStyleCnt="4">
        <dgm:presLayoutVars>
          <dgm:chPref val="3"/>
        </dgm:presLayoutVars>
      </dgm:prSet>
      <dgm:spPr/>
    </dgm:pt>
    <dgm:pt modelId="{604060B7-37B4-4677-B041-B8C9FCBF84DC}" type="pres">
      <dgm:prSet presAssocID="{0D3BB5C6-8A0F-4BF3-AF33-69E1547040DF}" presName="rootConnector1" presStyleLbl="node1" presStyleIdx="0" presStyleCnt="0"/>
      <dgm:spPr/>
    </dgm:pt>
    <dgm:pt modelId="{D8B8D924-A77E-4F41-986C-9BE595BF4EFE}" type="pres">
      <dgm:prSet presAssocID="{0D3BB5C6-8A0F-4BF3-AF33-69E1547040DF}" presName="hierChild2" presStyleCnt="0"/>
      <dgm:spPr/>
    </dgm:pt>
    <dgm:pt modelId="{2D31C581-F614-47F3-B5AF-B41CE0FDF0E4}" type="pres">
      <dgm:prSet presAssocID="{3F225AA2-E46B-4DFB-AF4A-D9EC82D99544}" presName="Name64" presStyleLbl="parChTrans1D2" presStyleIdx="0" presStyleCnt="2"/>
      <dgm:spPr/>
    </dgm:pt>
    <dgm:pt modelId="{95AFB901-2821-4A99-B850-3D05362F6EB1}" type="pres">
      <dgm:prSet presAssocID="{C27476E2-D853-438D-A676-674F5B170DCB}" presName="hierRoot2" presStyleCnt="0">
        <dgm:presLayoutVars>
          <dgm:hierBranch val="init"/>
        </dgm:presLayoutVars>
      </dgm:prSet>
      <dgm:spPr/>
    </dgm:pt>
    <dgm:pt modelId="{E2EF3496-CC6A-4C5F-A8B7-268FF10616B9}" type="pres">
      <dgm:prSet presAssocID="{C27476E2-D853-438D-A676-674F5B170DCB}" presName="rootComposite" presStyleCnt="0"/>
      <dgm:spPr/>
    </dgm:pt>
    <dgm:pt modelId="{4EE8A339-BD94-4AD5-939B-86431366FE66}" type="pres">
      <dgm:prSet presAssocID="{C27476E2-D853-438D-A676-674F5B170DCB}" presName="rootText" presStyleLbl="node2" presStyleIdx="0" presStyleCnt="2">
        <dgm:presLayoutVars>
          <dgm:chPref val="3"/>
        </dgm:presLayoutVars>
      </dgm:prSet>
      <dgm:spPr/>
    </dgm:pt>
    <dgm:pt modelId="{B278C1A7-7286-4ADA-AFEE-CEA46D76BA3F}" type="pres">
      <dgm:prSet presAssocID="{C27476E2-D853-438D-A676-674F5B170DCB}" presName="rootConnector" presStyleLbl="node2" presStyleIdx="0" presStyleCnt="2"/>
      <dgm:spPr/>
    </dgm:pt>
    <dgm:pt modelId="{FCBBB4EF-2690-4A34-AE0D-06BE36C166A8}" type="pres">
      <dgm:prSet presAssocID="{C27476E2-D853-438D-A676-674F5B170DCB}" presName="hierChild4" presStyleCnt="0"/>
      <dgm:spPr/>
    </dgm:pt>
    <dgm:pt modelId="{ED689EF2-A60A-45A7-9F75-7622E91AECC2}" type="pres">
      <dgm:prSet presAssocID="{C27476E2-D853-438D-A676-674F5B170DCB}" presName="hierChild5" presStyleCnt="0"/>
      <dgm:spPr/>
    </dgm:pt>
    <dgm:pt modelId="{9CA1B597-B1C1-4231-9F30-D0E4FB3B170C}" type="pres">
      <dgm:prSet presAssocID="{A0F10914-A26D-487E-9555-DFC218944357}" presName="Name64" presStyleLbl="parChTrans1D2" presStyleIdx="1" presStyleCnt="2"/>
      <dgm:spPr/>
    </dgm:pt>
    <dgm:pt modelId="{D8234A56-34B8-44A1-94C1-D6B352A90BB0}" type="pres">
      <dgm:prSet presAssocID="{43513133-B6AE-4473-B852-5FBE1B8EFFEF}" presName="hierRoot2" presStyleCnt="0">
        <dgm:presLayoutVars>
          <dgm:hierBranch val="init"/>
        </dgm:presLayoutVars>
      </dgm:prSet>
      <dgm:spPr/>
    </dgm:pt>
    <dgm:pt modelId="{DE094415-942F-4A45-99DE-3CFD8FAB87D3}" type="pres">
      <dgm:prSet presAssocID="{43513133-B6AE-4473-B852-5FBE1B8EFFEF}" presName="rootComposite" presStyleCnt="0"/>
      <dgm:spPr/>
    </dgm:pt>
    <dgm:pt modelId="{A0E0A733-94A7-41AF-B171-64F720F2FF2A}" type="pres">
      <dgm:prSet presAssocID="{43513133-B6AE-4473-B852-5FBE1B8EFFEF}" presName="rootText" presStyleLbl="node2" presStyleIdx="1" presStyleCnt="2">
        <dgm:presLayoutVars>
          <dgm:chPref val="3"/>
        </dgm:presLayoutVars>
      </dgm:prSet>
      <dgm:spPr/>
    </dgm:pt>
    <dgm:pt modelId="{565E3831-3FC5-446F-A470-F09BB4151785}" type="pres">
      <dgm:prSet presAssocID="{43513133-B6AE-4473-B852-5FBE1B8EFFEF}" presName="rootConnector" presStyleLbl="node2" presStyleIdx="1" presStyleCnt="2"/>
      <dgm:spPr/>
    </dgm:pt>
    <dgm:pt modelId="{CA67CFB1-1351-4B1F-A244-46E5769F49CD}" type="pres">
      <dgm:prSet presAssocID="{43513133-B6AE-4473-B852-5FBE1B8EFFEF}" presName="hierChild4" presStyleCnt="0"/>
      <dgm:spPr/>
    </dgm:pt>
    <dgm:pt modelId="{A0C7A7DC-C7A3-4BCF-8214-A82A3FD8120F}" type="pres">
      <dgm:prSet presAssocID="{43513133-B6AE-4473-B852-5FBE1B8EFFEF}" presName="hierChild5" presStyleCnt="0"/>
      <dgm:spPr/>
    </dgm:pt>
    <dgm:pt modelId="{11C32A9F-0370-467C-928A-6E6394A8B53F}" type="pres">
      <dgm:prSet presAssocID="{0D3BB5C6-8A0F-4BF3-AF33-69E1547040DF}" presName="hierChild3" presStyleCnt="0"/>
      <dgm:spPr/>
    </dgm:pt>
    <dgm:pt modelId="{5C3C6B51-A406-453C-8C84-547CF0A390D7}" type="pres">
      <dgm:prSet presAssocID="{CF81F5F8-7E61-43FD-84C0-70F8C84A1485}" presName="hierRoot1" presStyleCnt="0">
        <dgm:presLayoutVars>
          <dgm:hierBranch val="init"/>
        </dgm:presLayoutVars>
      </dgm:prSet>
      <dgm:spPr/>
    </dgm:pt>
    <dgm:pt modelId="{307432F1-CA40-47E0-83CE-089985249709}" type="pres">
      <dgm:prSet presAssocID="{CF81F5F8-7E61-43FD-84C0-70F8C84A1485}" presName="rootComposite1" presStyleCnt="0"/>
      <dgm:spPr/>
    </dgm:pt>
    <dgm:pt modelId="{E6F99973-DB78-48CB-94D8-35498BD57421}" type="pres">
      <dgm:prSet presAssocID="{CF81F5F8-7E61-43FD-84C0-70F8C84A1485}" presName="rootText1" presStyleLbl="node0" presStyleIdx="3" presStyleCnt="4">
        <dgm:presLayoutVars>
          <dgm:chPref val="3"/>
        </dgm:presLayoutVars>
      </dgm:prSet>
      <dgm:spPr/>
    </dgm:pt>
    <dgm:pt modelId="{90E1DD15-2119-4777-B745-55208183F217}" type="pres">
      <dgm:prSet presAssocID="{CF81F5F8-7E61-43FD-84C0-70F8C84A1485}" presName="rootConnector1" presStyleLbl="node1" presStyleIdx="0" presStyleCnt="0"/>
      <dgm:spPr/>
    </dgm:pt>
    <dgm:pt modelId="{E3B8D36E-9574-4199-8C59-67D6398E4B5F}" type="pres">
      <dgm:prSet presAssocID="{CF81F5F8-7E61-43FD-84C0-70F8C84A1485}" presName="hierChild2" presStyleCnt="0"/>
      <dgm:spPr/>
    </dgm:pt>
    <dgm:pt modelId="{75EFAAB8-B9D9-40AE-B550-C46F28255614}" type="pres">
      <dgm:prSet presAssocID="{CF81F5F8-7E61-43FD-84C0-70F8C84A1485}" presName="hierChild3" presStyleCnt="0"/>
      <dgm:spPr/>
    </dgm:pt>
  </dgm:ptLst>
  <dgm:cxnLst>
    <dgm:cxn modelId="{E936F305-0B22-4FAA-BF99-B91548212111}" type="presOf" srcId="{C27476E2-D853-438D-A676-674F5B170DCB}" destId="{B278C1A7-7286-4ADA-AFEE-CEA46D76BA3F}" srcOrd="1" destOrd="0" presId="urn:microsoft.com/office/officeart/2009/3/layout/HorizontalOrganizationChart"/>
    <dgm:cxn modelId="{3B0B6E06-CE24-4C77-9256-CA7FB6209802}" type="presOf" srcId="{43513133-B6AE-4473-B852-5FBE1B8EFFEF}" destId="{565E3831-3FC5-446F-A470-F09BB4151785}" srcOrd="1" destOrd="0" presId="urn:microsoft.com/office/officeart/2009/3/layout/HorizontalOrganizationChart"/>
    <dgm:cxn modelId="{61982E25-D926-4DB1-8637-49F409B4739F}" type="presOf" srcId="{678FAE72-E3CD-439C-A386-BCAAA1E6555D}" destId="{E455B299-28EB-4095-863A-CE7689D61006}" srcOrd="0" destOrd="0" presId="urn:microsoft.com/office/officeart/2009/3/layout/HorizontalOrganizationChart"/>
    <dgm:cxn modelId="{647D1B27-D70B-4A7F-AE7A-36C512414E93}" type="presOf" srcId="{678FAE72-E3CD-439C-A386-BCAAA1E6555D}" destId="{E03475C8-63FF-4C06-A967-DA7C97A71910}" srcOrd="1" destOrd="0" presId="urn:microsoft.com/office/officeart/2009/3/layout/HorizontalOrganizationChart"/>
    <dgm:cxn modelId="{F625D227-5E63-4DE1-9E68-21254F9F20C7}" srcId="{0D3BB5C6-8A0F-4BF3-AF33-69E1547040DF}" destId="{C27476E2-D853-438D-A676-674F5B170DCB}" srcOrd="0" destOrd="0" parTransId="{3F225AA2-E46B-4DFB-AF4A-D9EC82D99544}" sibTransId="{A74BD648-F875-4FE6-9D12-6B3720D64B6E}"/>
    <dgm:cxn modelId="{FA114630-4CE0-4EC1-ACE1-7E09B3690654}" type="presOf" srcId="{3F225AA2-E46B-4DFB-AF4A-D9EC82D99544}" destId="{2D31C581-F614-47F3-B5AF-B41CE0FDF0E4}" srcOrd="0" destOrd="0" presId="urn:microsoft.com/office/officeart/2009/3/layout/HorizontalOrganizationChart"/>
    <dgm:cxn modelId="{D3D5FA3D-3166-4939-A105-588AD573E274}" type="presOf" srcId="{C0EBA750-AD91-4141-AA00-71761CE8FFD4}" destId="{571495F7-1A3D-4C57-842F-178FEE1FD99D}" srcOrd="0" destOrd="0" presId="urn:microsoft.com/office/officeart/2009/3/layout/HorizontalOrganizationChart"/>
    <dgm:cxn modelId="{2A48F548-4B94-46FF-B034-42DE38FBC8D8}" srcId="{C0EBA750-AD91-4141-AA00-71761CE8FFD4}" destId="{0105A21B-E2F7-4C81-8E4D-C75C2F9AEA04}" srcOrd="1" destOrd="0" parTransId="{C5D1C545-5518-4DA0-ACD5-C06FF6D6A428}" sibTransId="{BB69CF92-9D74-43EE-961F-FEE7C6D09B94}"/>
    <dgm:cxn modelId="{8D74776C-2073-4D3B-B216-B0D8AB9967C1}" srcId="{0D3BB5C6-8A0F-4BF3-AF33-69E1547040DF}" destId="{43513133-B6AE-4473-B852-5FBE1B8EFFEF}" srcOrd="1" destOrd="0" parTransId="{A0F10914-A26D-487E-9555-DFC218944357}" sibTransId="{20053AB9-00D7-4059-A008-371331B021A5}"/>
    <dgm:cxn modelId="{B3D29152-5E22-4D24-BCB4-3FC6E8AB244C}" type="presOf" srcId="{43513133-B6AE-4473-B852-5FBE1B8EFFEF}" destId="{A0E0A733-94A7-41AF-B171-64F720F2FF2A}" srcOrd="0" destOrd="0" presId="urn:microsoft.com/office/officeart/2009/3/layout/HorizontalOrganizationChart"/>
    <dgm:cxn modelId="{A6F85D76-FABB-478D-86F5-E6EF804701EE}" type="presOf" srcId="{A0F10914-A26D-487E-9555-DFC218944357}" destId="{9CA1B597-B1C1-4231-9F30-D0E4FB3B170C}" srcOrd="0" destOrd="0" presId="urn:microsoft.com/office/officeart/2009/3/layout/HorizontalOrganizationChart"/>
    <dgm:cxn modelId="{BFDF5778-B1F7-474F-A305-6E1CE0BEC4DE}" type="presOf" srcId="{0D3BB5C6-8A0F-4BF3-AF33-69E1547040DF}" destId="{005598D2-1CDD-4BD5-B8B6-F55A43D3E93C}" srcOrd="0" destOrd="0" presId="urn:microsoft.com/office/officeart/2009/3/layout/HorizontalOrganizationChart"/>
    <dgm:cxn modelId="{9ACF087F-2C32-4407-AAAC-24214F5D4EDD}" type="presOf" srcId="{0105A21B-E2F7-4C81-8E4D-C75C2F9AEA04}" destId="{81E76EDD-6AD7-4A94-9E27-6C50F3ABD20E}" srcOrd="1" destOrd="0" presId="urn:microsoft.com/office/officeart/2009/3/layout/HorizontalOrganizationChart"/>
    <dgm:cxn modelId="{85A13B84-70C0-41FB-ABAB-81E9FEAA57AB}" srcId="{C0EBA750-AD91-4141-AA00-71761CE8FFD4}" destId="{CF81F5F8-7E61-43FD-84C0-70F8C84A1485}" srcOrd="3" destOrd="0" parTransId="{07CBD996-6DCF-40BF-B67E-E9944E42B3A4}" sibTransId="{D5FF9A80-0F49-45A7-80F2-6D5A86D1845B}"/>
    <dgm:cxn modelId="{5FED74A8-25A7-43FE-848A-44B71536BB14}" type="presOf" srcId="{CF81F5F8-7E61-43FD-84C0-70F8C84A1485}" destId="{90E1DD15-2119-4777-B745-55208183F217}" srcOrd="1" destOrd="0" presId="urn:microsoft.com/office/officeart/2009/3/layout/HorizontalOrganizationChart"/>
    <dgm:cxn modelId="{5452CEAC-775F-482C-88D2-8BBB28231A29}" srcId="{C0EBA750-AD91-4141-AA00-71761CE8FFD4}" destId="{678FAE72-E3CD-439C-A386-BCAAA1E6555D}" srcOrd="0" destOrd="0" parTransId="{E553699A-ACAB-4736-9AB1-DB0E82658FC9}" sibTransId="{E9FDC683-4C69-4880-BAE7-F28982D974EE}"/>
    <dgm:cxn modelId="{A80A37B1-0CD6-4B97-B26B-F7E54DC3257C}" type="presOf" srcId="{0D3BB5C6-8A0F-4BF3-AF33-69E1547040DF}" destId="{604060B7-37B4-4677-B041-B8C9FCBF84DC}" srcOrd="1" destOrd="0" presId="urn:microsoft.com/office/officeart/2009/3/layout/HorizontalOrganizationChart"/>
    <dgm:cxn modelId="{FCCA43CE-4185-42B6-95A2-E9348E76F4AD}" type="presOf" srcId="{CF81F5F8-7E61-43FD-84C0-70F8C84A1485}" destId="{E6F99973-DB78-48CB-94D8-35498BD57421}" srcOrd="0" destOrd="0" presId="urn:microsoft.com/office/officeart/2009/3/layout/HorizontalOrganizationChart"/>
    <dgm:cxn modelId="{404906EB-CEC2-406D-9D4F-458673312F22}" type="presOf" srcId="{C27476E2-D853-438D-A676-674F5B170DCB}" destId="{4EE8A339-BD94-4AD5-939B-86431366FE66}" srcOrd="0" destOrd="0" presId="urn:microsoft.com/office/officeart/2009/3/layout/HorizontalOrganizationChart"/>
    <dgm:cxn modelId="{FA162AEF-9A7A-4BEC-B6A6-6DD92236C4CA}" type="presOf" srcId="{0105A21B-E2F7-4C81-8E4D-C75C2F9AEA04}" destId="{3BFF307B-8B07-494D-91A4-90B3A9C647C6}" srcOrd="0" destOrd="0" presId="urn:microsoft.com/office/officeart/2009/3/layout/HorizontalOrganizationChart"/>
    <dgm:cxn modelId="{86CACAF4-ECC8-49BA-B56C-F61909CF496E}" srcId="{C0EBA750-AD91-4141-AA00-71761CE8FFD4}" destId="{0D3BB5C6-8A0F-4BF3-AF33-69E1547040DF}" srcOrd="2" destOrd="0" parTransId="{E94CA894-911B-45DF-8428-8FD2803961D5}" sibTransId="{2110901D-3BFD-4731-B2ED-99DD1FAF999B}"/>
    <dgm:cxn modelId="{0CBBE025-AA49-4A91-B4EB-E07EBFB10C8D}" type="presParOf" srcId="{571495F7-1A3D-4C57-842F-178FEE1FD99D}" destId="{09D74851-72D5-4344-848C-5C64B8C56B8E}" srcOrd="0" destOrd="0" presId="urn:microsoft.com/office/officeart/2009/3/layout/HorizontalOrganizationChart"/>
    <dgm:cxn modelId="{92B20293-8D83-4B6B-8BB3-01B8FDB87C5B}" type="presParOf" srcId="{09D74851-72D5-4344-848C-5C64B8C56B8E}" destId="{00074389-429F-4BEE-B03F-066D015B18D4}" srcOrd="0" destOrd="0" presId="urn:microsoft.com/office/officeart/2009/3/layout/HorizontalOrganizationChart"/>
    <dgm:cxn modelId="{30D14BFF-B109-4D0E-810D-B56497D2583C}" type="presParOf" srcId="{00074389-429F-4BEE-B03F-066D015B18D4}" destId="{E455B299-28EB-4095-863A-CE7689D61006}" srcOrd="0" destOrd="0" presId="urn:microsoft.com/office/officeart/2009/3/layout/HorizontalOrganizationChart"/>
    <dgm:cxn modelId="{FEC80BE5-6FBF-4288-924F-86AE2EE621CC}" type="presParOf" srcId="{00074389-429F-4BEE-B03F-066D015B18D4}" destId="{E03475C8-63FF-4C06-A967-DA7C97A71910}" srcOrd="1" destOrd="0" presId="urn:microsoft.com/office/officeart/2009/3/layout/HorizontalOrganizationChart"/>
    <dgm:cxn modelId="{41DCFF7A-CB21-4D61-A874-13DE1FE33AE1}" type="presParOf" srcId="{09D74851-72D5-4344-848C-5C64B8C56B8E}" destId="{82D637CD-C9B1-421E-93E2-DABC6509840E}" srcOrd="1" destOrd="0" presId="urn:microsoft.com/office/officeart/2009/3/layout/HorizontalOrganizationChart"/>
    <dgm:cxn modelId="{93ED4BD2-658F-4BBB-B68B-2CE8F03847BD}" type="presParOf" srcId="{09D74851-72D5-4344-848C-5C64B8C56B8E}" destId="{D07C5272-1B79-4A07-9D8C-F0DD1EDAECEE}" srcOrd="2" destOrd="0" presId="urn:microsoft.com/office/officeart/2009/3/layout/HorizontalOrganizationChart"/>
    <dgm:cxn modelId="{E5437289-7B36-4E7E-9458-9B392FED4EC1}" type="presParOf" srcId="{571495F7-1A3D-4C57-842F-178FEE1FD99D}" destId="{CE428743-4250-4AC8-B73B-F8233FE63740}" srcOrd="1" destOrd="0" presId="urn:microsoft.com/office/officeart/2009/3/layout/HorizontalOrganizationChart"/>
    <dgm:cxn modelId="{5EAE8AE4-D3D8-4E0E-B32E-6CF80BC59402}" type="presParOf" srcId="{CE428743-4250-4AC8-B73B-F8233FE63740}" destId="{8C6C57A3-867E-4554-9A54-41DF24A0337E}" srcOrd="0" destOrd="0" presId="urn:microsoft.com/office/officeart/2009/3/layout/HorizontalOrganizationChart"/>
    <dgm:cxn modelId="{EC521257-0519-4B14-AD9D-0B2A8A83E226}" type="presParOf" srcId="{8C6C57A3-867E-4554-9A54-41DF24A0337E}" destId="{3BFF307B-8B07-494D-91A4-90B3A9C647C6}" srcOrd="0" destOrd="0" presId="urn:microsoft.com/office/officeart/2009/3/layout/HorizontalOrganizationChart"/>
    <dgm:cxn modelId="{AFAB6A1B-BCCD-4D26-BD2B-9A5CF3FB3ADD}" type="presParOf" srcId="{8C6C57A3-867E-4554-9A54-41DF24A0337E}" destId="{81E76EDD-6AD7-4A94-9E27-6C50F3ABD20E}" srcOrd="1" destOrd="0" presId="urn:microsoft.com/office/officeart/2009/3/layout/HorizontalOrganizationChart"/>
    <dgm:cxn modelId="{A5818513-02D0-4FE2-8B58-4B45EBC805B9}" type="presParOf" srcId="{CE428743-4250-4AC8-B73B-F8233FE63740}" destId="{4BAD9BD3-9B2E-4E59-A64A-9BAC8FC27EAB}" srcOrd="1" destOrd="0" presId="urn:microsoft.com/office/officeart/2009/3/layout/HorizontalOrganizationChart"/>
    <dgm:cxn modelId="{585AEE6C-E7B3-4B56-A737-D838EA82C11C}" type="presParOf" srcId="{CE428743-4250-4AC8-B73B-F8233FE63740}" destId="{5785659B-8164-453D-8F72-4D32377202AE}" srcOrd="2" destOrd="0" presId="urn:microsoft.com/office/officeart/2009/3/layout/HorizontalOrganizationChart"/>
    <dgm:cxn modelId="{41FCAD55-1A4A-4414-8EE8-C2F3CD7E597F}" type="presParOf" srcId="{571495F7-1A3D-4C57-842F-178FEE1FD99D}" destId="{55EB7920-D6FD-479C-868B-BADE2603FECA}" srcOrd="2" destOrd="0" presId="urn:microsoft.com/office/officeart/2009/3/layout/HorizontalOrganizationChart"/>
    <dgm:cxn modelId="{FE642177-6486-45D4-8AF0-57CD49E5FDB0}" type="presParOf" srcId="{55EB7920-D6FD-479C-868B-BADE2603FECA}" destId="{46AA2500-DDC4-466C-B4F2-14BE51B3A035}" srcOrd="0" destOrd="0" presId="urn:microsoft.com/office/officeart/2009/3/layout/HorizontalOrganizationChart"/>
    <dgm:cxn modelId="{27D49107-70D9-46C2-A754-C5F38A836894}" type="presParOf" srcId="{46AA2500-DDC4-466C-B4F2-14BE51B3A035}" destId="{005598D2-1CDD-4BD5-B8B6-F55A43D3E93C}" srcOrd="0" destOrd="0" presId="urn:microsoft.com/office/officeart/2009/3/layout/HorizontalOrganizationChart"/>
    <dgm:cxn modelId="{749A7725-D73E-41B0-A818-010FC7F65531}" type="presParOf" srcId="{46AA2500-DDC4-466C-B4F2-14BE51B3A035}" destId="{604060B7-37B4-4677-B041-B8C9FCBF84DC}" srcOrd="1" destOrd="0" presId="urn:microsoft.com/office/officeart/2009/3/layout/HorizontalOrganizationChart"/>
    <dgm:cxn modelId="{F268B972-EDB0-418B-9793-926B0F1D1D5F}" type="presParOf" srcId="{55EB7920-D6FD-479C-868B-BADE2603FECA}" destId="{D8B8D924-A77E-4F41-986C-9BE595BF4EFE}" srcOrd="1" destOrd="0" presId="urn:microsoft.com/office/officeart/2009/3/layout/HorizontalOrganizationChart"/>
    <dgm:cxn modelId="{58B194B0-1245-432B-89B1-18AE96C88793}" type="presParOf" srcId="{D8B8D924-A77E-4F41-986C-9BE595BF4EFE}" destId="{2D31C581-F614-47F3-B5AF-B41CE0FDF0E4}" srcOrd="0" destOrd="0" presId="urn:microsoft.com/office/officeart/2009/3/layout/HorizontalOrganizationChart"/>
    <dgm:cxn modelId="{C3FFDFC7-B52C-402B-8018-8151FBCA7D94}" type="presParOf" srcId="{D8B8D924-A77E-4F41-986C-9BE595BF4EFE}" destId="{95AFB901-2821-4A99-B850-3D05362F6EB1}" srcOrd="1" destOrd="0" presId="urn:microsoft.com/office/officeart/2009/3/layout/HorizontalOrganizationChart"/>
    <dgm:cxn modelId="{6AEBE116-AC50-47CF-9AF4-7C3E3B8B303B}" type="presParOf" srcId="{95AFB901-2821-4A99-B850-3D05362F6EB1}" destId="{E2EF3496-CC6A-4C5F-A8B7-268FF10616B9}" srcOrd="0" destOrd="0" presId="urn:microsoft.com/office/officeart/2009/3/layout/HorizontalOrganizationChart"/>
    <dgm:cxn modelId="{E8240A38-3D8D-45F1-917D-0ECF9C52656B}" type="presParOf" srcId="{E2EF3496-CC6A-4C5F-A8B7-268FF10616B9}" destId="{4EE8A339-BD94-4AD5-939B-86431366FE66}" srcOrd="0" destOrd="0" presId="urn:microsoft.com/office/officeart/2009/3/layout/HorizontalOrganizationChart"/>
    <dgm:cxn modelId="{2B022C31-E1C5-471D-B986-6D304CEBF531}" type="presParOf" srcId="{E2EF3496-CC6A-4C5F-A8B7-268FF10616B9}" destId="{B278C1A7-7286-4ADA-AFEE-CEA46D76BA3F}" srcOrd="1" destOrd="0" presId="urn:microsoft.com/office/officeart/2009/3/layout/HorizontalOrganizationChart"/>
    <dgm:cxn modelId="{75D06B77-2ED9-4201-AFAC-557C54044F34}" type="presParOf" srcId="{95AFB901-2821-4A99-B850-3D05362F6EB1}" destId="{FCBBB4EF-2690-4A34-AE0D-06BE36C166A8}" srcOrd="1" destOrd="0" presId="urn:microsoft.com/office/officeart/2009/3/layout/HorizontalOrganizationChart"/>
    <dgm:cxn modelId="{032167BD-F6D0-429F-82A0-E20BCCD7C28E}" type="presParOf" srcId="{95AFB901-2821-4A99-B850-3D05362F6EB1}" destId="{ED689EF2-A60A-45A7-9F75-7622E91AECC2}" srcOrd="2" destOrd="0" presId="urn:microsoft.com/office/officeart/2009/3/layout/HorizontalOrganizationChart"/>
    <dgm:cxn modelId="{608C77E4-C166-45EC-99CD-C381EC056051}" type="presParOf" srcId="{D8B8D924-A77E-4F41-986C-9BE595BF4EFE}" destId="{9CA1B597-B1C1-4231-9F30-D0E4FB3B170C}" srcOrd="2" destOrd="0" presId="urn:microsoft.com/office/officeart/2009/3/layout/HorizontalOrganizationChart"/>
    <dgm:cxn modelId="{A2463943-5E9B-48ED-9D07-C455B91CC0CB}" type="presParOf" srcId="{D8B8D924-A77E-4F41-986C-9BE595BF4EFE}" destId="{D8234A56-34B8-44A1-94C1-D6B352A90BB0}" srcOrd="3" destOrd="0" presId="urn:microsoft.com/office/officeart/2009/3/layout/HorizontalOrganizationChart"/>
    <dgm:cxn modelId="{739CDD9C-FD92-47F8-A065-A8B674BED5B6}" type="presParOf" srcId="{D8234A56-34B8-44A1-94C1-D6B352A90BB0}" destId="{DE094415-942F-4A45-99DE-3CFD8FAB87D3}" srcOrd="0" destOrd="0" presId="urn:microsoft.com/office/officeart/2009/3/layout/HorizontalOrganizationChart"/>
    <dgm:cxn modelId="{E66E589F-3630-4495-82A9-77A3261CB1CD}" type="presParOf" srcId="{DE094415-942F-4A45-99DE-3CFD8FAB87D3}" destId="{A0E0A733-94A7-41AF-B171-64F720F2FF2A}" srcOrd="0" destOrd="0" presId="urn:microsoft.com/office/officeart/2009/3/layout/HorizontalOrganizationChart"/>
    <dgm:cxn modelId="{6363D2DB-A7F3-4DF3-8B43-5622B221A3CA}" type="presParOf" srcId="{DE094415-942F-4A45-99DE-3CFD8FAB87D3}" destId="{565E3831-3FC5-446F-A470-F09BB4151785}" srcOrd="1" destOrd="0" presId="urn:microsoft.com/office/officeart/2009/3/layout/HorizontalOrganizationChart"/>
    <dgm:cxn modelId="{C5CE992D-D242-4F38-9464-9DA7585F02C1}" type="presParOf" srcId="{D8234A56-34B8-44A1-94C1-D6B352A90BB0}" destId="{CA67CFB1-1351-4B1F-A244-46E5769F49CD}" srcOrd="1" destOrd="0" presId="urn:microsoft.com/office/officeart/2009/3/layout/HorizontalOrganizationChart"/>
    <dgm:cxn modelId="{26871A81-C175-4B76-A0EB-988D972B2F62}" type="presParOf" srcId="{D8234A56-34B8-44A1-94C1-D6B352A90BB0}" destId="{A0C7A7DC-C7A3-4BCF-8214-A82A3FD8120F}" srcOrd="2" destOrd="0" presId="urn:microsoft.com/office/officeart/2009/3/layout/HorizontalOrganizationChart"/>
    <dgm:cxn modelId="{98159382-4D3A-41FB-8761-82EA992E3629}" type="presParOf" srcId="{55EB7920-D6FD-479C-868B-BADE2603FECA}" destId="{11C32A9F-0370-467C-928A-6E6394A8B53F}" srcOrd="2" destOrd="0" presId="urn:microsoft.com/office/officeart/2009/3/layout/HorizontalOrganizationChart"/>
    <dgm:cxn modelId="{4B53C9E6-2CE7-45BB-9A54-1AC10F27E091}" type="presParOf" srcId="{571495F7-1A3D-4C57-842F-178FEE1FD99D}" destId="{5C3C6B51-A406-453C-8C84-547CF0A390D7}" srcOrd="3" destOrd="0" presId="urn:microsoft.com/office/officeart/2009/3/layout/HorizontalOrganizationChart"/>
    <dgm:cxn modelId="{9B8F5A36-6EC6-456E-833C-58AED4440EEB}" type="presParOf" srcId="{5C3C6B51-A406-453C-8C84-547CF0A390D7}" destId="{307432F1-CA40-47E0-83CE-089985249709}" srcOrd="0" destOrd="0" presId="urn:microsoft.com/office/officeart/2009/3/layout/HorizontalOrganizationChart"/>
    <dgm:cxn modelId="{822CAC53-7B4C-43CD-928D-3FC24B508F89}" type="presParOf" srcId="{307432F1-CA40-47E0-83CE-089985249709}" destId="{E6F99973-DB78-48CB-94D8-35498BD57421}" srcOrd="0" destOrd="0" presId="urn:microsoft.com/office/officeart/2009/3/layout/HorizontalOrganizationChart"/>
    <dgm:cxn modelId="{47BE80D8-EE9C-46BE-964A-8684C519B06A}" type="presParOf" srcId="{307432F1-CA40-47E0-83CE-089985249709}" destId="{90E1DD15-2119-4777-B745-55208183F217}" srcOrd="1" destOrd="0" presId="urn:microsoft.com/office/officeart/2009/3/layout/HorizontalOrganizationChart"/>
    <dgm:cxn modelId="{40AAC47C-6C1B-4E39-B05E-83E22DEDA7CC}" type="presParOf" srcId="{5C3C6B51-A406-453C-8C84-547CF0A390D7}" destId="{E3B8D36E-9574-4199-8C59-67D6398E4B5F}" srcOrd="1" destOrd="0" presId="urn:microsoft.com/office/officeart/2009/3/layout/HorizontalOrganizationChart"/>
    <dgm:cxn modelId="{2D7090F7-7EBC-42AB-9FCC-18CC7A5A4F6C}" type="presParOf" srcId="{5C3C6B51-A406-453C-8C84-547CF0A390D7}" destId="{75EFAAB8-B9D9-40AE-B550-C46F2825561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1B597-B1C1-4231-9F30-D0E4FB3B170C}">
      <dsp:nvSpPr>
        <dsp:cNvPr id="0" name=""/>
        <dsp:cNvSpPr/>
      </dsp:nvSpPr>
      <dsp:spPr>
        <a:xfrm>
          <a:off x="2848464" y="3061535"/>
          <a:ext cx="569081" cy="611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540" y="0"/>
              </a:lnTo>
              <a:lnTo>
                <a:pt x="284540" y="611762"/>
              </a:lnTo>
              <a:lnTo>
                <a:pt x="569081" y="61176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31C581-F614-47F3-B5AF-B41CE0FDF0E4}">
      <dsp:nvSpPr>
        <dsp:cNvPr id="0" name=""/>
        <dsp:cNvSpPr/>
      </dsp:nvSpPr>
      <dsp:spPr>
        <a:xfrm>
          <a:off x="2848464" y="2449773"/>
          <a:ext cx="569081" cy="611762"/>
        </a:xfrm>
        <a:custGeom>
          <a:avLst/>
          <a:gdLst/>
          <a:ahLst/>
          <a:cxnLst/>
          <a:rect l="0" t="0" r="0" b="0"/>
          <a:pathLst>
            <a:path>
              <a:moveTo>
                <a:pt x="0" y="611762"/>
              </a:moveTo>
              <a:lnTo>
                <a:pt x="284540" y="611762"/>
              </a:lnTo>
              <a:lnTo>
                <a:pt x="284540" y="0"/>
              </a:lnTo>
              <a:lnTo>
                <a:pt x="569081" y="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5B299-28EB-4095-863A-CE7689D61006}">
      <dsp:nvSpPr>
        <dsp:cNvPr id="0" name=""/>
        <dsp:cNvSpPr/>
      </dsp:nvSpPr>
      <dsp:spPr>
        <a:xfrm>
          <a:off x="3059" y="180562"/>
          <a:ext cx="2845405" cy="867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Traditional AI is not new!</a:t>
          </a:r>
        </a:p>
      </dsp:txBody>
      <dsp:txXfrm>
        <a:off x="3059" y="180562"/>
        <a:ext cx="2845405" cy="867848"/>
      </dsp:txXfrm>
    </dsp:sp>
    <dsp:sp modelId="{3BFF307B-8B07-494D-91A4-90B3A9C647C6}">
      <dsp:nvSpPr>
        <dsp:cNvPr id="0" name=""/>
        <dsp:cNvSpPr/>
      </dsp:nvSpPr>
      <dsp:spPr>
        <a:xfrm>
          <a:off x="3059" y="1404087"/>
          <a:ext cx="2845405" cy="867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Designed to analyze data and perform specific tasks using predefined algorithms and rules.</a:t>
          </a:r>
        </a:p>
      </dsp:txBody>
      <dsp:txXfrm>
        <a:off x="3059" y="1404087"/>
        <a:ext cx="2845405" cy="867848"/>
      </dsp:txXfrm>
    </dsp:sp>
    <dsp:sp modelId="{005598D2-1CDD-4BD5-B8B6-F55A43D3E93C}">
      <dsp:nvSpPr>
        <dsp:cNvPr id="0" name=""/>
        <dsp:cNvSpPr/>
      </dsp:nvSpPr>
      <dsp:spPr>
        <a:xfrm>
          <a:off x="3059" y="2627611"/>
          <a:ext cx="2845405" cy="867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Mainly used for:</a:t>
          </a:r>
        </a:p>
      </dsp:txBody>
      <dsp:txXfrm>
        <a:off x="3059" y="2627611"/>
        <a:ext cx="2845405" cy="867848"/>
      </dsp:txXfrm>
    </dsp:sp>
    <dsp:sp modelId="{4EE8A339-BD94-4AD5-939B-86431366FE66}">
      <dsp:nvSpPr>
        <dsp:cNvPr id="0" name=""/>
        <dsp:cNvSpPr/>
      </dsp:nvSpPr>
      <dsp:spPr>
        <a:xfrm>
          <a:off x="3417546" y="2015849"/>
          <a:ext cx="2845405" cy="8678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Predictions</a:t>
          </a:r>
        </a:p>
      </dsp:txBody>
      <dsp:txXfrm>
        <a:off x="3417546" y="2015849"/>
        <a:ext cx="2845405" cy="867848"/>
      </dsp:txXfrm>
    </dsp:sp>
    <dsp:sp modelId="{A0E0A733-94A7-41AF-B171-64F720F2FF2A}">
      <dsp:nvSpPr>
        <dsp:cNvPr id="0" name=""/>
        <dsp:cNvSpPr/>
      </dsp:nvSpPr>
      <dsp:spPr>
        <a:xfrm>
          <a:off x="3417546" y="3239373"/>
          <a:ext cx="2845405" cy="8678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Pattern recognition</a:t>
          </a:r>
        </a:p>
      </dsp:txBody>
      <dsp:txXfrm>
        <a:off x="3417546" y="3239373"/>
        <a:ext cx="2845405" cy="867848"/>
      </dsp:txXfrm>
    </dsp:sp>
    <dsp:sp modelId="{E6F99973-DB78-48CB-94D8-35498BD57421}">
      <dsp:nvSpPr>
        <dsp:cNvPr id="0" name=""/>
        <dsp:cNvSpPr/>
      </dsp:nvSpPr>
      <dsp:spPr>
        <a:xfrm>
          <a:off x="3059" y="3851135"/>
          <a:ext cx="2845405" cy="8678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Examples: Demand forecasting, Netflix recommendations etc</a:t>
          </a:r>
        </a:p>
      </dsp:txBody>
      <dsp:txXfrm>
        <a:off x="3059" y="3851135"/>
        <a:ext cx="2845405" cy="867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2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4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442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8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4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0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6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4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7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01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1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0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3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9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6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32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41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800" i="1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-BxtCx32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A978-995C-A300-B0A9-925AFEFDC0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948" y="1233378"/>
            <a:ext cx="5441285" cy="2364964"/>
          </a:xfrm>
        </p:spPr>
        <p:txBody>
          <a:bodyPr>
            <a:normAutofit/>
          </a:bodyPr>
          <a:lstStyle/>
          <a:p>
            <a:r>
              <a:rPr lang="en-US" dirty="0"/>
              <a:t>AI &amp; Gen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4C79A-462C-1AD3-FF83-DD82A3008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948" y="3598339"/>
            <a:ext cx="5441286" cy="167533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3B9EB1"/>
                </a:solidFill>
              </a:rPr>
              <a:t>A brief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53" name="Picture 52" descr="Colored pencils inside a pencil holder which is on top of a wood table">
            <a:extLst>
              <a:ext uri="{FF2B5EF4-FFF2-40B4-BE49-F238E27FC236}">
                <a16:creationId xmlns:a16="http://schemas.microsoft.com/office/drawing/2014/main" id="{F69D66D4-7D11-A42E-879C-34D190F3F9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70" r="5533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1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E207D-AD0E-0559-1687-700A87E9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en-US" dirty="0"/>
              <a:t>Some use-cases in business disciplines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29E38-E82A-4DDE-D0AC-FCD4BB573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411146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Marketing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Chatbots or voice agents for customer service</a:t>
            </a:r>
          </a:p>
          <a:p>
            <a:pPr lvl="1">
              <a:lnSpc>
                <a:spcPct val="100000"/>
              </a:lnSpc>
            </a:pPr>
            <a:r>
              <a:rPr lang="en-US" sz="1800" dirty="0" err="1"/>
              <a:t>GenAI</a:t>
            </a:r>
            <a:r>
              <a:rPr lang="en-US" sz="1800" dirty="0"/>
              <a:t> in digital marketing: making graphics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Accounting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Fraud detection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Finance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Algorithmic stock price prediction, Lending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Supply Chain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Demand Forecasting, Risk Management 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Information Systems &amp; Analytics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Copilots for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1989A1-6133-5C65-6016-8835857D3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72" r="4223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51EB-9C4D-CCCD-7532-4253C2DC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and Opportunities I faced-teaching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9C6F-55C8-9C28-B009-387B3A5E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Students that don’t understand anything that </a:t>
            </a:r>
            <a:r>
              <a:rPr lang="en-US" dirty="0" err="1"/>
              <a:t>GenAI</a:t>
            </a:r>
            <a:r>
              <a:rPr lang="en-US" dirty="0"/>
              <a:t> outputs.</a:t>
            </a:r>
          </a:p>
          <a:p>
            <a:r>
              <a:rPr lang="en-US" dirty="0"/>
              <a:t>With </a:t>
            </a:r>
            <a:r>
              <a:rPr lang="en-US" dirty="0" err="1"/>
              <a:t>Github</a:t>
            </a:r>
            <a:r>
              <a:rPr lang="en-US" dirty="0"/>
              <a:t> copilot and text-based prompting on Google </a:t>
            </a:r>
            <a:r>
              <a:rPr lang="en-US" dirty="0" err="1"/>
              <a:t>Colab</a:t>
            </a:r>
            <a:r>
              <a:rPr lang="en-US" dirty="0"/>
              <a:t>-it is hard to suppress</a:t>
            </a:r>
          </a:p>
          <a:p>
            <a:r>
              <a:rPr lang="en-US" dirty="0"/>
              <a:t>My thank you notes that I received this semester sound a lot like AI.</a:t>
            </a:r>
          </a:p>
          <a:p>
            <a:r>
              <a:rPr lang="en-US" dirty="0"/>
              <a:t>Acknowledge and adapt accordingly.</a:t>
            </a:r>
          </a:p>
          <a:p>
            <a:pPr lvl="1"/>
            <a:r>
              <a:rPr lang="en-US" dirty="0"/>
              <a:t>Challenge-Where will this tech be in 2-3 years from now?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Boon or Bane for learning?</a:t>
            </a:r>
          </a:p>
        </p:txBody>
      </p:sp>
    </p:spTree>
    <p:extLst>
      <p:ext uri="{BB962C8B-B14F-4D97-AF65-F5344CB8AC3E}">
        <p14:creationId xmlns:p14="http://schemas.microsoft.com/office/powerpoint/2010/main" val="276812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51EB-9C4D-CCCD-7532-4253C2DC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Opportunities I faced-research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F9C6F-55C8-9C28-B009-387B3A5E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</a:t>
            </a:r>
            <a:r>
              <a:rPr lang="en-US" dirty="0" err="1"/>
              <a:t>GenAI</a:t>
            </a:r>
            <a:r>
              <a:rPr lang="en-US" dirty="0"/>
              <a:t> for exercising some of my writing skills (such as sentence framing) got me to write content like </a:t>
            </a:r>
            <a:r>
              <a:rPr lang="en-US" dirty="0" err="1"/>
              <a:t>GenAI</a:t>
            </a:r>
            <a:r>
              <a:rPr lang="en-US" dirty="0"/>
              <a:t>.</a:t>
            </a:r>
          </a:p>
          <a:p>
            <a:r>
              <a:rPr lang="en-US" dirty="0"/>
              <a:t>As much cooler as it sounds, </a:t>
            </a:r>
            <a:r>
              <a:rPr lang="en-US" dirty="0" err="1"/>
              <a:t>GenAI</a:t>
            </a:r>
            <a:r>
              <a:rPr lang="en-US" dirty="0"/>
              <a:t> still can’t do a lot of quantitative modeling or analysis that researchers do.</a:t>
            </a:r>
          </a:p>
          <a:p>
            <a:r>
              <a:rPr lang="en-US" dirty="0"/>
              <a:t>Proliferation of articles like we have never seen before.</a:t>
            </a:r>
          </a:p>
          <a:p>
            <a:r>
              <a:rPr lang="en-US" dirty="0"/>
              <a:t>Acknowledge and adapt accordingly.</a:t>
            </a:r>
          </a:p>
          <a:p>
            <a:pPr lvl="1"/>
            <a:r>
              <a:rPr lang="en-US" dirty="0"/>
              <a:t>Where will this tech be in 2-3 years from now: Could it be writing papers for us?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Boon or Bane for research?</a:t>
            </a:r>
          </a:p>
        </p:txBody>
      </p:sp>
    </p:spTree>
    <p:extLst>
      <p:ext uri="{BB962C8B-B14F-4D97-AF65-F5344CB8AC3E}">
        <p14:creationId xmlns:p14="http://schemas.microsoft.com/office/powerpoint/2010/main" val="399885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3470-FABA-18E2-5A5D-0723916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4870-0248-40A8-2E04-555C357A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are more concerned than excited about AI</a:t>
            </a:r>
          </a:p>
          <a:p>
            <a:pPr lvl="1"/>
            <a:r>
              <a:rPr lang="en-US" dirty="0"/>
              <a:t>52% in 2023 vs. 37% in 2022</a:t>
            </a:r>
          </a:p>
          <a:p>
            <a:r>
              <a:rPr lang="en-US" dirty="0"/>
              <a:t>People are nervous towards AI products and services</a:t>
            </a:r>
          </a:p>
          <a:p>
            <a:pPr lvl="1"/>
            <a:r>
              <a:rPr lang="en-US" dirty="0"/>
              <a:t>13% increase from 2022 to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D6AAC-D712-9D6D-C221-7EA36B53F0FA}"/>
              </a:ext>
            </a:extLst>
          </p:cNvPr>
          <p:cNvSpPr txBox="1"/>
          <p:nvPr/>
        </p:nvSpPr>
        <p:spPr>
          <a:xfrm>
            <a:off x="1234440" y="6488668"/>
            <a:ext cx="921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“The AI Index 2024 Annual Report,” Institute for Human-Centered AI,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980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95D9A-4D7B-1C64-822F-6FC44979B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Threat or Opportunity?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9D3B3AD8-1B28-760A-2BEA-EE1BE0B1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345440"/>
            <a:ext cx="6245352" cy="588264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There is no denying that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It is already here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It is getting better by the day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Students are using it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Colleagues are using it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Industry is interested in it</a:t>
            </a:r>
          </a:p>
          <a:p>
            <a:pPr>
              <a:lnSpc>
                <a:spcPct val="100000"/>
              </a:lnSpc>
            </a:pPr>
            <a:r>
              <a:rPr lang="en-US" dirty="0"/>
              <a:t>In the longer term, we don’t know of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It will just be a tool that improves efficiency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It will take over some/all of our jobs</a:t>
            </a:r>
          </a:p>
          <a:p>
            <a:pPr>
              <a:lnSpc>
                <a:spcPct val="100000"/>
              </a:lnSpc>
            </a:pPr>
            <a:r>
              <a:rPr lang="en-US" dirty="0"/>
              <a:t>We must be in the know to see how this shakes out.</a:t>
            </a:r>
          </a:p>
        </p:txBody>
      </p:sp>
    </p:spTree>
    <p:extLst>
      <p:ext uri="{BB962C8B-B14F-4D97-AF65-F5344CB8AC3E}">
        <p14:creationId xmlns:p14="http://schemas.microsoft.com/office/powerpoint/2010/main" val="327327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AB9C63-27B3-4275-BF3D-3E471704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18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DD70C-E7F8-57F8-2426-91E5EC330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441" y="1742434"/>
            <a:ext cx="5441285" cy="29223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Thank you for listening!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AAFF90-89E1-46D5-B8B5-3BFDBB92D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6" name="Graphic 5" descr="Angel Face with Solid Fill">
            <a:extLst>
              <a:ext uri="{FF2B5EF4-FFF2-40B4-BE49-F238E27FC236}">
                <a16:creationId xmlns:a16="http://schemas.microsoft.com/office/drawing/2014/main" id="{30E3B848-DF9A-4CB5-C58E-121E0E872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3339" y="1427660"/>
            <a:ext cx="3551912" cy="355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2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608E264-926B-434A-8D58-87ACA185D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D7DD-B324-985C-31A9-A8AAD992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472" y="609600"/>
            <a:ext cx="5844759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About me!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C1CD2A-8C34-642A-7FCB-5C0BC060A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r="-3" b="-3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1EEE69-55E1-E254-634B-7CE15FBA6EBE}"/>
              </a:ext>
            </a:extLst>
          </p:cNvPr>
          <p:cNvSpPr txBox="1">
            <a:spLocks/>
          </p:cNvSpPr>
          <p:nvPr/>
        </p:nvSpPr>
        <p:spPr>
          <a:xfrm>
            <a:off x="5279472" y="1828801"/>
            <a:ext cx="5844760" cy="386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i="1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3700">
                <a:latin typeface="+mn-lt"/>
                <a:ea typeface="+mn-ea"/>
                <a:cs typeface="+mn-cs"/>
              </a:rPr>
              <a:t>Assistant Professor of Business Analytics</a:t>
            </a:r>
          </a:p>
          <a:p>
            <a:pPr marL="571500" indent="-571500" algn="l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3700">
                <a:latin typeface="+mn-lt"/>
                <a:ea typeface="+mn-ea"/>
                <a:cs typeface="+mn-cs"/>
              </a:rPr>
              <a:t>Teach- Predictive Analytics</a:t>
            </a:r>
          </a:p>
          <a:p>
            <a:pPr marL="571500" indent="-571500" algn="l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sz="3700">
                <a:latin typeface="+mn-lt"/>
                <a:ea typeface="+mn-ea"/>
                <a:cs typeface="+mn-cs"/>
              </a:rPr>
              <a:t>Research- Applied math models in Operations Management</a:t>
            </a:r>
          </a:p>
        </p:txBody>
      </p:sp>
    </p:spTree>
    <p:extLst>
      <p:ext uri="{BB962C8B-B14F-4D97-AF65-F5344CB8AC3E}">
        <p14:creationId xmlns:p14="http://schemas.microsoft.com/office/powerpoint/2010/main" val="347145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F545-0303-6F2F-082F-A97A32B7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3" y="609599"/>
            <a:ext cx="3413156" cy="5273675"/>
          </a:xfrm>
        </p:spPr>
        <p:txBody>
          <a:bodyPr>
            <a:normAutofit/>
          </a:bodyPr>
          <a:lstStyle/>
          <a:p>
            <a:r>
              <a:rPr lang="en-US"/>
              <a:t>AI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AABC82-C2D1-4340-A6DF-6E73DF06F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39056" y="2"/>
            <a:ext cx="7552944" cy="6857998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B64939A-D34E-8C06-1D14-55D0A4822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282205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4323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AD7FE1-1ADF-BBAF-A362-27665F95E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en-US" sz="3600"/>
              <a:t>GenAI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158BE-C7FB-E989-2BCE-7302744E4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A decade ago- we did not have enough computing power or models.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This is what the world is going gaga over.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Generative AI models are capable of creating new content such as text, images, videos, or code.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Popular examples: ChatGPT-4 (text generation), Dall-E (image generation), Sora (video generation), </a:t>
            </a:r>
            <a:r>
              <a:rPr lang="en-US" sz="2200" dirty="0">
                <a:hlinkClick r:id="rId3"/>
              </a:rPr>
              <a:t>GPT-4o</a:t>
            </a:r>
            <a:r>
              <a:rPr lang="en-US" sz="2200" dirty="0"/>
              <a:t> (multi-modal) among others. These are from OpenAI.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Lots of “big tech” companies are either partnering or making their own </a:t>
            </a:r>
            <a:r>
              <a:rPr lang="en-US" sz="2200" dirty="0" err="1"/>
              <a:t>GenAI</a:t>
            </a:r>
            <a:r>
              <a:rPr lang="en-US" sz="2200" dirty="0"/>
              <a:t> tools.</a:t>
            </a:r>
          </a:p>
        </p:txBody>
      </p:sp>
    </p:spTree>
    <p:extLst>
      <p:ext uri="{BB962C8B-B14F-4D97-AF65-F5344CB8AC3E}">
        <p14:creationId xmlns:p14="http://schemas.microsoft.com/office/powerpoint/2010/main" val="283856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B2331-0FFD-298D-8492-61EAD88E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>
            <a:normAutofit/>
          </a:bodyPr>
          <a:lstStyle/>
          <a:p>
            <a:r>
              <a:rPr lang="en-US"/>
              <a:t>AGI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F394B-742B-5D13-4AAF-A6D92D7E1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79176"/>
            <a:ext cx="5978072" cy="3415672"/>
          </a:xfrm>
        </p:spPr>
        <p:txBody>
          <a:bodyPr anchor="ctr">
            <a:normAutofit/>
          </a:bodyPr>
          <a:lstStyle/>
          <a:p>
            <a:r>
              <a:rPr lang="en-US"/>
              <a:t>Artificial General Intelligence</a:t>
            </a:r>
          </a:p>
          <a:p>
            <a:pPr lvl="1"/>
            <a:r>
              <a:rPr lang="en-US"/>
              <a:t>AI research that attempts to create software with human-level intelligence that can teach itself to adapt</a:t>
            </a:r>
            <a:endParaRPr lang="en-US" dirty="0"/>
          </a:p>
        </p:txBody>
      </p:sp>
      <p:pic>
        <p:nvPicPr>
          <p:cNvPr id="14" name="Picture 13" descr="A robot with a face">
            <a:extLst>
              <a:ext uri="{FF2B5EF4-FFF2-40B4-BE49-F238E27FC236}">
                <a16:creationId xmlns:a16="http://schemas.microsoft.com/office/drawing/2014/main" id="{A67BCB73-5C10-105A-FFB4-D0100C314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07" r="5230" b="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ectronic circuit board">
            <a:extLst>
              <a:ext uri="{FF2B5EF4-FFF2-40B4-BE49-F238E27FC236}">
                <a16:creationId xmlns:a16="http://schemas.microsoft.com/office/drawing/2014/main" id="{4EA17023-85A5-38D1-798B-CF3575455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49" r="4417"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13470-FABA-18E2-5A5D-07239169B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Science vs. Business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4870-0248-40A8-2E04-555C357A7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r>
              <a:rPr lang="en-US" sz="1800"/>
              <a:t>Science of AI:</a:t>
            </a:r>
          </a:p>
          <a:p>
            <a:pPr lvl="1"/>
            <a:r>
              <a:rPr lang="en-US" sz="1800"/>
              <a:t>Models that form the bells and whistles</a:t>
            </a:r>
          </a:p>
          <a:p>
            <a:r>
              <a:rPr lang="en-US" sz="1800"/>
              <a:t>Business of AI:</a:t>
            </a:r>
          </a:p>
          <a:p>
            <a:pPr lvl="1"/>
            <a:r>
              <a:rPr lang="en-US" sz="1800"/>
              <a:t>Tools with GenAI/AI in the background but mainly a UI easy to interact for business use cases</a:t>
            </a:r>
          </a:p>
        </p:txBody>
      </p:sp>
    </p:spTree>
    <p:extLst>
      <p:ext uri="{BB962C8B-B14F-4D97-AF65-F5344CB8AC3E}">
        <p14:creationId xmlns:p14="http://schemas.microsoft.com/office/powerpoint/2010/main" val="2614756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3470-FABA-18E2-5A5D-0723916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4870-0248-40A8-2E04-555C357A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Industry is moving faster than academia</a:t>
            </a:r>
          </a:p>
          <a:p>
            <a:r>
              <a:rPr lang="en-US"/>
              <a:t>In 2023, 51 notable models are from industry while 15 are from academia.</a:t>
            </a:r>
          </a:p>
          <a:p>
            <a:r>
              <a:rPr lang="en-US"/>
              <a:t>Best of the models are very expensive with an uncertain return.</a:t>
            </a:r>
          </a:p>
          <a:p>
            <a:pPr lvl="1"/>
            <a:r>
              <a:rPr lang="en-US"/>
              <a:t>For ex: ChatGPT-4 cost estimate is $78 million, whereas Google’s Gemini Ultra is around $191 million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DA06BD-D1F0-6970-AA97-5EA278B1F604}"/>
              </a:ext>
            </a:extLst>
          </p:cNvPr>
          <p:cNvSpPr txBox="1"/>
          <p:nvPr/>
        </p:nvSpPr>
        <p:spPr>
          <a:xfrm>
            <a:off x="1234440" y="6488668"/>
            <a:ext cx="921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Source: “The AI Index 2024 Annual Report,” Institute for Human-Centered AI, Stanford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67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3470-FABA-18E2-5A5D-07239169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14870-0248-40A8-2E04-555C357A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AI was mentioned in 394 earnings calls of the Fortune 500 companies up from 266 in 2022</a:t>
            </a:r>
          </a:p>
          <a:p>
            <a:pPr lvl="1"/>
            <a:r>
              <a:rPr lang="en-US" dirty="0"/>
              <a:t>19.7% of all earnings calls cited </a:t>
            </a:r>
            <a:r>
              <a:rPr lang="en-US" dirty="0" err="1"/>
              <a:t>GenAI</a:t>
            </a:r>
            <a:endParaRPr lang="en-US" dirty="0"/>
          </a:p>
          <a:p>
            <a:r>
              <a:rPr lang="en-US" dirty="0"/>
              <a:t>Funding for </a:t>
            </a:r>
            <a:r>
              <a:rPr lang="en-US" dirty="0" err="1"/>
              <a:t>GenAI</a:t>
            </a:r>
            <a:r>
              <a:rPr lang="en-US" dirty="0"/>
              <a:t>: 8x from 2022 to 2023</a:t>
            </a:r>
          </a:p>
          <a:p>
            <a:r>
              <a:rPr lang="en-US" dirty="0"/>
              <a:t>AI improves productivity and quality of work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Regulations are on the rise-25 in 2023 vs. 1 in 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FDBDE-D2AD-489A-A6E4-E4319415036A}"/>
              </a:ext>
            </a:extLst>
          </p:cNvPr>
          <p:cNvSpPr txBox="1"/>
          <p:nvPr/>
        </p:nvSpPr>
        <p:spPr>
          <a:xfrm>
            <a:off x="1234440" y="6488668"/>
            <a:ext cx="921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“The AI Index 2024 Annual Report,” Institute for Human-Centered AI, 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247259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AB100-7DDE-C67C-4F48-C29B6FFD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Problem!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AD920-403F-52B7-984C-75A295D65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much has been said and done about </a:t>
            </a:r>
            <a:r>
              <a:rPr lang="en-US" dirty="0" err="1"/>
              <a:t>GenAI</a:t>
            </a:r>
            <a:r>
              <a:rPr lang="en-US" dirty="0"/>
              <a:t>, it is hard to trust it 100%.</a:t>
            </a:r>
          </a:p>
          <a:p>
            <a:r>
              <a:rPr lang="en-US" dirty="0"/>
              <a:t>Most </a:t>
            </a:r>
            <a:r>
              <a:rPr lang="en-US" dirty="0" err="1"/>
              <a:t>GenAI</a:t>
            </a:r>
            <a:r>
              <a:rPr lang="en-US" dirty="0"/>
              <a:t> models that are being used in practice fail at simple logics.</a:t>
            </a:r>
          </a:p>
          <a:p>
            <a:r>
              <a:rPr lang="en-US" dirty="0"/>
              <a:t>Hallucination is very real with these models.</a:t>
            </a:r>
          </a:p>
          <a:p>
            <a:pPr lvl="1"/>
            <a:r>
              <a:rPr lang="en-US" dirty="0"/>
              <a:t>In the early days, it was worse with people intentionally making the </a:t>
            </a:r>
            <a:r>
              <a:rPr lang="en-US" dirty="0" err="1"/>
              <a:t>GenAI</a:t>
            </a:r>
            <a:r>
              <a:rPr lang="en-US" dirty="0"/>
              <a:t> angry.</a:t>
            </a:r>
          </a:p>
          <a:p>
            <a:r>
              <a:rPr lang="en-US" dirty="0"/>
              <a:t>Even today there are no standard across the board evaluation metrics for many of these models.</a:t>
            </a:r>
          </a:p>
        </p:txBody>
      </p:sp>
    </p:spTree>
    <p:extLst>
      <p:ext uri="{BB962C8B-B14F-4D97-AF65-F5344CB8AC3E}">
        <p14:creationId xmlns:p14="http://schemas.microsoft.com/office/powerpoint/2010/main" val="1934830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Slate">
      <a:maj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763</Words>
  <Application>Microsoft Office PowerPoint</Application>
  <PresentationFormat>Widescreen</PresentationFormat>
  <Paragraphs>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Goudy Old Style</vt:lpstr>
      <vt:lpstr>Wingdings 2</vt:lpstr>
      <vt:lpstr>SlateVTI</vt:lpstr>
      <vt:lpstr>AI &amp; Gen AI</vt:lpstr>
      <vt:lpstr>About me!</vt:lpstr>
      <vt:lpstr>AI</vt:lpstr>
      <vt:lpstr>GenAI</vt:lpstr>
      <vt:lpstr>AGI</vt:lpstr>
      <vt:lpstr>Science vs. Business of AI</vt:lpstr>
      <vt:lpstr>Science of AI</vt:lpstr>
      <vt:lpstr>Business of AI</vt:lpstr>
      <vt:lpstr>Big Problem!</vt:lpstr>
      <vt:lpstr>Some use-cases in business disciplines</vt:lpstr>
      <vt:lpstr>Challenges and Opportunities I faced-teaching</vt:lpstr>
      <vt:lpstr>Challenges and Opportunities I faced-research</vt:lpstr>
      <vt:lpstr>Public reception</vt:lpstr>
      <vt:lpstr>Threat or Opportunity?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vs. Gen AI</dc:title>
  <dc:creator>Avinash Geda</dc:creator>
  <cp:lastModifiedBy>Avinash Geda</cp:lastModifiedBy>
  <cp:revision>16</cp:revision>
  <dcterms:created xsi:type="dcterms:W3CDTF">2024-04-20T00:43:57Z</dcterms:created>
  <dcterms:modified xsi:type="dcterms:W3CDTF">2024-05-14T12:20:14Z</dcterms:modified>
</cp:coreProperties>
</file>