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sldIdLst>
    <p:sldId id="307" r:id="rId5"/>
    <p:sldId id="317" r:id="rId6"/>
    <p:sldId id="285" r:id="rId7"/>
    <p:sldId id="265" r:id="rId8"/>
    <p:sldId id="263" r:id="rId9"/>
    <p:sldId id="271" r:id="rId10"/>
    <p:sldId id="261" r:id="rId11"/>
    <p:sldId id="290" r:id="rId12"/>
    <p:sldId id="282" r:id="rId13"/>
    <p:sldId id="288" r:id="rId14"/>
    <p:sldId id="289" r:id="rId15"/>
    <p:sldId id="257" r:id="rId16"/>
    <p:sldId id="258" r:id="rId17"/>
    <p:sldId id="276" r:id="rId18"/>
    <p:sldId id="267" r:id="rId19"/>
    <p:sldId id="266" r:id="rId20"/>
    <p:sldId id="274" r:id="rId21"/>
    <p:sldId id="273" r:id="rId22"/>
    <p:sldId id="259" r:id="rId23"/>
    <p:sldId id="272" r:id="rId24"/>
    <p:sldId id="270" r:id="rId25"/>
    <p:sldId id="281" r:id="rId26"/>
    <p:sldId id="283" r:id="rId27"/>
    <p:sldId id="292" r:id="rId28"/>
    <p:sldId id="291" r:id="rId29"/>
    <p:sldId id="326" r:id="rId30"/>
    <p:sldId id="280" r:id="rId31"/>
    <p:sldId id="318" r:id="rId32"/>
    <p:sldId id="319" r:id="rId33"/>
    <p:sldId id="320" r:id="rId34"/>
    <p:sldId id="284" r:id="rId35"/>
    <p:sldId id="321" r:id="rId36"/>
    <p:sldId id="322" r:id="rId37"/>
    <p:sldId id="323" r:id="rId38"/>
    <p:sldId id="286" r:id="rId39"/>
    <p:sldId id="287" r:id="rId40"/>
    <p:sldId id="324" r:id="rId41"/>
    <p:sldId id="325" r:id="rId42"/>
    <p:sldId id="327" r:id="rId43"/>
    <p:sldId id="328" r:id="rId44"/>
    <p:sldId id="329" r:id="rId45"/>
    <p:sldId id="330" r:id="rId46"/>
    <p:sldId id="331" r:id="rId47"/>
    <p:sldId id="334" r:id="rId48"/>
    <p:sldId id="333" r:id="rId49"/>
    <p:sldId id="332" r:id="rId50"/>
    <p:sldId id="312" r:id="rId51"/>
    <p:sldId id="313" r:id="rId52"/>
    <p:sldId id="311" r:id="rId53"/>
    <p:sldId id="309" r:id="rId54"/>
    <p:sldId id="314" r:id="rId55"/>
    <p:sldId id="315" r:id="rId56"/>
    <p:sldId id="310" r:id="rId57"/>
    <p:sldId id="336" r:id="rId58"/>
    <p:sldId id="337" r:id="rId59"/>
    <p:sldId id="335"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0083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56C12-9136-4717-9D02-63A3B0A8AFB9}" v="1" dt="2024-05-16T02:56:07.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063DE70-1667-4A5F-BAA7-E1ABBB2112EB}" type="datetimeFigureOut">
              <a:t>5/15/2024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7488DCE-FEE9-48BE-B539-F1D3BC847462}" type="slidenum">
              <a:t>‹#›</a:t>
            </a:fld>
            <a:endParaRPr lang="en-US"/>
          </a:p>
        </p:txBody>
      </p:sp>
    </p:spTree>
    <p:extLst>
      <p:ext uri="{BB962C8B-B14F-4D97-AF65-F5344CB8AC3E}">
        <p14:creationId xmlns:p14="http://schemas.microsoft.com/office/powerpoint/2010/main" val="112782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sf.gov/awardsearch/advancedSearchResult?ProgEleCode=132Y00&amp;BooleanElement=Any&amp;BooleanRef=Any&amp;ActiveAwards=true#result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sf.gov/awardsearch/advancedSearchResult?ProgEleCode=132Y00&amp;BooleanElement=Any&amp;BooleanRef=Any&amp;ActiveAwards=true#result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atabricks.com/sites/default/files/2023-07/ebook_mit-cio-generative-ai-report.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i-challenges.nist.gov/genai"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i-challenges.nist.gov/genai"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i-challenges.nist.gov/t2t"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488DCE-FEE9-48BE-B539-F1D3BC847462}" type="slidenum">
              <a:rPr lang="en-US"/>
              <a:t>1</a:t>
            </a:fld>
            <a:endParaRPr lang="en-US"/>
          </a:p>
        </p:txBody>
      </p:sp>
    </p:spTree>
    <p:extLst>
      <p:ext uri="{BB962C8B-B14F-4D97-AF65-F5344CB8AC3E}">
        <p14:creationId xmlns:p14="http://schemas.microsoft.com/office/powerpoint/2010/main" val="224221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Decision support systems is published by Elsevier through the ScienceDirect platform</a:t>
            </a:r>
          </a:p>
          <a:p>
            <a:r>
              <a:rPr lang="en-US" b="0" i="1">
                <a:solidFill>
                  <a:srgbClr val="1F1F1F"/>
                </a:solidFill>
                <a:effectLst/>
                <a:latin typeface="ElsevierSans"/>
              </a:rPr>
              <a:t>Statement: During the preparation of this work the author(s) used [NAME TOOL / SERVICE] in order to [REASON]. After using this tool/service, the author(s) reviewed and edited the content as needed and take(s) full responsibility for the content of the publication</a:t>
            </a:r>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19</a:t>
            </a:fld>
            <a:endParaRPr lang="en-US"/>
          </a:p>
        </p:txBody>
      </p:sp>
    </p:spTree>
    <p:extLst>
      <p:ext uri="{BB962C8B-B14F-4D97-AF65-F5344CB8AC3E}">
        <p14:creationId xmlns:p14="http://schemas.microsoft.com/office/powerpoint/2010/main" val="253870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Ithaka S+R, works with leaders in higher education, academic libraries, museums, foundations, and publishers to research, evaluate, and provide strategic guidance in a range of areas. Including technology</a:t>
            </a:r>
          </a:p>
        </p:txBody>
      </p:sp>
      <p:sp>
        <p:nvSpPr>
          <p:cNvPr id="4" name="Slide Number Placeholder 3"/>
          <p:cNvSpPr>
            <a:spLocks noGrp="1"/>
          </p:cNvSpPr>
          <p:nvPr>
            <p:ph type="sldNum" sz="quarter" idx="5"/>
          </p:nvPr>
        </p:nvSpPr>
        <p:spPr/>
        <p:txBody>
          <a:bodyPr/>
          <a:lstStyle/>
          <a:p>
            <a:fld id="{285D705E-85A3-4A04-90A9-AFB8FFB81B47}" type="slidenum">
              <a:rPr lang="en-US" smtClean="0"/>
              <a:t>20</a:t>
            </a:fld>
            <a:endParaRPr lang="en-US"/>
          </a:p>
        </p:txBody>
      </p:sp>
    </p:spTree>
    <p:extLst>
      <p:ext uri="{BB962C8B-B14F-4D97-AF65-F5344CB8AC3E}">
        <p14:creationId xmlns:p14="http://schemas.microsoft.com/office/powerpoint/2010/main" val="225763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coding category Github</a:t>
            </a:r>
          </a:p>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22</a:t>
            </a:fld>
            <a:endParaRPr lang="en-US"/>
          </a:p>
        </p:txBody>
      </p:sp>
    </p:spTree>
    <p:extLst>
      <p:ext uri="{BB962C8B-B14F-4D97-AF65-F5344CB8AC3E}">
        <p14:creationId xmlns:p14="http://schemas.microsoft.com/office/powerpoint/2010/main" val="328043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Add coding category Github….. Work on this!!!!!!</a:t>
            </a:r>
          </a:p>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23</a:t>
            </a:fld>
            <a:endParaRPr lang="en-US"/>
          </a:p>
        </p:txBody>
      </p:sp>
    </p:spTree>
    <p:extLst>
      <p:ext uri="{BB962C8B-B14F-4D97-AF65-F5344CB8AC3E}">
        <p14:creationId xmlns:p14="http://schemas.microsoft.com/office/powerpoint/2010/main" val="292986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NSF is making significant investments in AI related activities including research, practical applications, education and workforce development on a national level. </a:t>
            </a:r>
            <a:endParaRPr lang="en-US">
              <a:cs typeface="Calibri"/>
            </a:endParaRPr>
          </a:p>
          <a:p>
            <a:endParaRPr lang="en-US" dirty="0">
              <a:cs typeface="Calibri"/>
            </a:endParaRPr>
          </a:p>
          <a:p>
            <a:r>
              <a:rPr lang="en-US" dirty="0">
                <a:cs typeface="Calibri"/>
              </a:rPr>
              <a:t>Within NSF Funding Search Tool, there is the ability to narrow down searches by level of interest. For example if desired activity is focused on graduate-level, or post-doc level research these can be identified and targeted. </a:t>
            </a:r>
          </a:p>
          <a:p>
            <a:endParaRPr lang="en-US" dirty="0">
              <a:ea typeface="Calibri" panose="020F0502020204030204"/>
              <a:cs typeface="Calibri"/>
            </a:endParaRPr>
          </a:p>
          <a:p>
            <a:r>
              <a:rPr lang="en-US" dirty="0">
                <a:ea typeface="Calibri" panose="020F0502020204030204"/>
                <a:cs typeface="Calibri"/>
              </a:rPr>
              <a:t>Currently, there are only 25 AI Institutes within the US. From a quick review, most of these seem to be R1 universities. Right now there is not a call of additional AI research institutes but there will be more information available within their webpage. Prior proposal requirements include the development of partnerships, this context can help to explain the 500+ partnerships stemming from these institutes. </a:t>
            </a:r>
          </a:p>
        </p:txBody>
      </p:sp>
      <p:sp>
        <p:nvSpPr>
          <p:cNvPr id="4" name="Slide Number Placeholder 3"/>
          <p:cNvSpPr>
            <a:spLocks noGrp="1"/>
          </p:cNvSpPr>
          <p:nvPr>
            <p:ph type="sldNum" sz="quarter" idx="5"/>
          </p:nvPr>
        </p:nvSpPr>
        <p:spPr/>
        <p:txBody>
          <a:bodyPr/>
          <a:lstStyle/>
          <a:p>
            <a:fld id="{A7488DCE-FEE9-48BE-B539-F1D3BC847462}" type="slidenum">
              <a:rPr lang="en-US"/>
              <a:t>41</a:t>
            </a:fld>
            <a:endParaRPr lang="en-US"/>
          </a:p>
        </p:txBody>
      </p:sp>
    </p:spTree>
    <p:extLst>
      <p:ext uri="{BB962C8B-B14F-4D97-AF65-F5344CB8AC3E}">
        <p14:creationId xmlns:p14="http://schemas.microsoft.com/office/powerpoint/2010/main" val="167375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https://www.nsf.gov/awardsearch/advancedSearchResult?ProgEleCode=132Y00&amp;BooleanElement=Any&amp;BooleanRef=Any&amp;ActiveAwards=true#results</a:t>
            </a:r>
            <a:endParaRPr lang="en-US" dirty="0"/>
          </a:p>
          <a:p>
            <a:endParaRPr lang="en-US" dirty="0">
              <a:cs typeface="Calibri"/>
            </a:endParaRPr>
          </a:p>
          <a:p>
            <a:r>
              <a:rPr lang="en-US" dirty="0">
                <a:cs typeface="Calibri"/>
              </a:rPr>
              <a:t>Within the research institute site, there is the ability to search by type of award. Highlighted is the state of North Carolina, which holds two current awards one at NC State and the other at Duke.</a:t>
            </a:r>
            <a:endParaRPr lang="en-US" dirty="0">
              <a:ea typeface="Calibri"/>
              <a:cs typeface="Calibri"/>
            </a:endParaRPr>
          </a:p>
          <a:p>
            <a:r>
              <a:rPr lang="en-US" dirty="0">
                <a:ea typeface="Calibri"/>
                <a:cs typeface="Calibri"/>
              </a:rPr>
              <a:t>You can also search by the NSF "Organization" meaning the topical focus of the award and also get a sense of the award amount.  Currently a majority of awards are over $1M. </a:t>
            </a:r>
          </a:p>
        </p:txBody>
      </p:sp>
      <p:sp>
        <p:nvSpPr>
          <p:cNvPr id="4" name="Slide Number Placeholder 3"/>
          <p:cNvSpPr>
            <a:spLocks noGrp="1"/>
          </p:cNvSpPr>
          <p:nvPr>
            <p:ph type="sldNum" sz="quarter" idx="5"/>
          </p:nvPr>
        </p:nvSpPr>
        <p:spPr/>
        <p:txBody>
          <a:bodyPr/>
          <a:lstStyle/>
          <a:p>
            <a:fld id="{A7488DCE-FEE9-48BE-B539-F1D3BC847462}" type="slidenum">
              <a:rPr lang="en-US" smtClean="0"/>
              <a:t>42</a:t>
            </a:fld>
            <a:endParaRPr lang="en-US"/>
          </a:p>
        </p:txBody>
      </p:sp>
    </p:spTree>
    <p:extLst>
      <p:ext uri="{BB962C8B-B14F-4D97-AF65-F5344CB8AC3E}">
        <p14:creationId xmlns:p14="http://schemas.microsoft.com/office/powerpoint/2010/main" val="1137109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https://www.nsf.gov/awardsearch/advancedSearchResult?ProgEleCode=132Y00&amp;BooleanElement=Any&amp;BooleanRef=Any&amp;ActiveAwards=true#results</a:t>
            </a:r>
            <a:endParaRPr lang="en-US" dirty="0"/>
          </a:p>
          <a:p>
            <a:endParaRPr lang="en-US" dirty="0">
              <a:ea typeface="Calibri"/>
              <a:cs typeface="Calibri"/>
            </a:endParaRPr>
          </a:p>
          <a:p>
            <a:r>
              <a:rPr lang="en-US" dirty="0">
                <a:ea typeface="Calibri"/>
                <a:cs typeface="Calibri"/>
              </a:rPr>
              <a:t>This is another view of awards by State. Currently North Carolina ranks 4th in the total award amount with $24M.</a:t>
            </a:r>
          </a:p>
        </p:txBody>
      </p:sp>
      <p:sp>
        <p:nvSpPr>
          <p:cNvPr id="4" name="Slide Number Placeholder 3"/>
          <p:cNvSpPr>
            <a:spLocks noGrp="1"/>
          </p:cNvSpPr>
          <p:nvPr>
            <p:ph type="sldNum" sz="quarter" idx="5"/>
          </p:nvPr>
        </p:nvSpPr>
        <p:spPr/>
        <p:txBody>
          <a:bodyPr/>
          <a:lstStyle/>
          <a:p>
            <a:fld id="{A7488DCE-FEE9-48BE-B539-F1D3BC847462}" type="slidenum">
              <a:rPr lang="en-US" smtClean="0"/>
              <a:t>43</a:t>
            </a:fld>
            <a:endParaRPr lang="en-US"/>
          </a:p>
        </p:txBody>
      </p:sp>
    </p:spTree>
    <p:extLst>
      <p:ext uri="{BB962C8B-B14F-4D97-AF65-F5344CB8AC3E}">
        <p14:creationId xmlns:p14="http://schemas.microsoft.com/office/powerpoint/2010/main" val="1474447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has been a significant amount of capitol raised over the past 5+ years in the private sector. These funds are distributed to a number of companies, with about 4.5K holding most of the funds. While we do not know the focus of all of these projects, here are some of the themes of current known projects. </a:t>
            </a:r>
          </a:p>
        </p:txBody>
      </p:sp>
      <p:sp>
        <p:nvSpPr>
          <p:cNvPr id="4" name="Slide Number Placeholder 3"/>
          <p:cNvSpPr>
            <a:spLocks noGrp="1"/>
          </p:cNvSpPr>
          <p:nvPr>
            <p:ph type="sldNum" sz="quarter" idx="5"/>
          </p:nvPr>
        </p:nvSpPr>
        <p:spPr/>
        <p:txBody>
          <a:bodyPr/>
          <a:lstStyle/>
          <a:p>
            <a:fld id="{A7488DCE-FEE9-48BE-B539-F1D3BC847462}" type="slidenum">
              <a:rPr lang="en-US" smtClean="0"/>
              <a:t>44</a:t>
            </a:fld>
            <a:endParaRPr lang="en-US"/>
          </a:p>
        </p:txBody>
      </p:sp>
    </p:spTree>
    <p:extLst>
      <p:ext uri="{BB962C8B-B14F-4D97-AF65-F5344CB8AC3E}">
        <p14:creationId xmlns:p14="http://schemas.microsoft.com/office/powerpoint/2010/main" val="9387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Cumulatively since 2018, you can notice that a significant amount of software investment has been in the AI space.</a:t>
            </a:r>
          </a:p>
        </p:txBody>
      </p:sp>
      <p:sp>
        <p:nvSpPr>
          <p:cNvPr id="4" name="Slide Number Placeholder 3"/>
          <p:cNvSpPr>
            <a:spLocks noGrp="1"/>
          </p:cNvSpPr>
          <p:nvPr>
            <p:ph type="sldNum" sz="quarter" idx="5"/>
          </p:nvPr>
        </p:nvSpPr>
        <p:spPr/>
        <p:txBody>
          <a:bodyPr/>
          <a:lstStyle/>
          <a:p>
            <a:fld id="{A7488DCE-FEE9-48BE-B539-F1D3BC847462}" type="slidenum">
              <a:rPr lang="en-US"/>
              <a:t>45</a:t>
            </a:fld>
            <a:endParaRPr lang="en-US"/>
          </a:p>
        </p:txBody>
      </p:sp>
    </p:spTree>
    <p:extLst>
      <p:ext uri="{BB962C8B-B14F-4D97-AF65-F5344CB8AC3E}">
        <p14:creationId xmlns:p14="http://schemas.microsoft.com/office/powerpoint/2010/main" val="3564625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funding spike in 2023 is due to Microsoft’s investment in OpenAI. This was the largest investment ever in an AI company and third largest investment ever in any software company. </a:t>
            </a:r>
          </a:p>
          <a:p>
            <a:endParaRPr lang="en-US" dirty="0">
              <a:ea typeface="Calibri"/>
              <a:cs typeface="Calibri"/>
            </a:endParaRPr>
          </a:p>
          <a:p>
            <a:r>
              <a:rPr lang="en-US" dirty="0">
                <a:ea typeface="Calibri"/>
                <a:cs typeface="Calibri"/>
              </a:rPr>
              <a:t>Investment in AI and other software is likely</a:t>
            </a:r>
          </a:p>
        </p:txBody>
      </p:sp>
      <p:sp>
        <p:nvSpPr>
          <p:cNvPr id="4" name="Slide Number Placeholder 3"/>
          <p:cNvSpPr>
            <a:spLocks noGrp="1"/>
          </p:cNvSpPr>
          <p:nvPr>
            <p:ph type="sldNum" sz="quarter" idx="5"/>
          </p:nvPr>
        </p:nvSpPr>
        <p:spPr/>
        <p:txBody>
          <a:bodyPr/>
          <a:lstStyle/>
          <a:p>
            <a:fld id="{A7488DCE-FEE9-48BE-B539-F1D3BC847462}" type="slidenum">
              <a:rPr lang="en-US" smtClean="0"/>
              <a:t>46</a:t>
            </a:fld>
            <a:endParaRPr lang="en-US"/>
          </a:p>
        </p:txBody>
      </p:sp>
    </p:spTree>
    <p:extLst>
      <p:ext uri="{BB962C8B-B14F-4D97-AF65-F5344CB8AC3E}">
        <p14:creationId xmlns:p14="http://schemas.microsoft.com/office/powerpoint/2010/main" val="357262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3</a:t>
            </a:fld>
            <a:endParaRPr lang="en-US"/>
          </a:p>
        </p:txBody>
      </p:sp>
    </p:spTree>
    <p:extLst>
      <p:ext uri="{BB962C8B-B14F-4D97-AF65-F5344CB8AC3E}">
        <p14:creationId xmlns:p14="http://schemas.microsoft.com/office/powerpoint/2010/main" val="183115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https://www.databricks.com/sites/default/files/2023-07/ebook_mit-cio-generative-ai-report.pdf</a:t>
            </a:r>
            <a:r>
              <a:rPr lang="en-US" dirty="0"/>
              <a:t>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7488DCE-FEE9-48BE-B539-F1D3BC847462}" type="slidenum">
              <a:rPr lang="en-US" smtClean="0"/>
              <a:t>47</a:t>
            </a:fld>
            <a:endParaRPr lang="en-US"/>
          </a:p>
        </p:txBody>
      </p:sp>
    </p:spTree>
    <p:extLst>
      <p:ext uri="{BB962C8B-B14F-4D97-AF65-F5344CB8AC3E}">
        <p14:creationId xmlns:p14="http://schemas.microsoft.com/office/powerpoint/2010/main" val="2331348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488DCE-FEE9-48BE-B539-F1D3BC847462}" type="slidenum">
              <a:rPr lang="en-US" smtClean="0"/>
              <a:t>48</a:t>
            </a:fld>
            <a:endParaRPr lang="en-US"/>
          </a:p>
        </p:txBody>
      </p:sp>
    </p:spTree>
    <p:extLst>
      <p:ext uri="{BB962C8B-B14F-4D97-AF65-F5344CB8AC3E}">
        <p14:creationId xmlns:p14="http://schemas.microsoft.com/office/powerpoint/2010/main" val="581026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Preparedness Index is produced by the International Monetary Fund (IMF) for the purposes of measuring readiness in areas such as digital infrastructure, human capital, labor market policies, innovation and economic integration, and regulation and ethics. </a:t>
            </a:r>
            <a:endParaRPr lang="en-US"/>
          </a:p>
          <a:p>
            <a:r>
              <a:rPr lang="en-US" dirty="0"/>
              <a:t>IMF assessed the readiness of 125 countries, and unsurprisingly found that wealthier economies tend to be better equipped for AI adoption than low-income countries (though there is considerable variation across countries). </a:t>
            </a:r>
            <a:endParaRPr lang="en-US" dirty="0">
              <a:cs typeface="Calibri"/>
            </a:endParaRPr>
          </a:p>
          <a:p>
            <a:endParaRPr lang="en-US"/>
          </a:p>
          <a:p>
            <a:r>
              <a:rPr lang="en-US" dirty="0"/>
              <a:t>Singapore, United States, and Denmark posted the highest scores on the index based on their strength across each of the four categories tracked.</a:t>
            </a:r>
            <a:endParaRPr lang="en-US" dirty="0">
              <a:cs typeface="Calibri"/>
            </a:endParaRPr>
          </a:p>
          <a:p>
            <a:endParaRPr lang="en-US"/>
          </a:p>
          <a:p>
            <a:r>
              <a:rPr lang="en-US" dirty="0"/>
              <a:t>AE: Advanced Economies</a:t>
            </a:r>
            <a:endParaRPr lang="en-US" dirty="0">
              <a:cs typeface="Calibri"/>
            </a:endParaRPr>
          </a:p>
          <a:p>
            <a:r>
              <a:rPr lang="en-US" dirty="0"/>
              <a:t>EM: Emerging Markets</a:t>
            </a:r>
            <a:endParaRPr lang="en-US" dirty="0">
              <a:cs typeface="Calibri"/>
            </a:endParaRPr>
          </a:p>
          <a:p>
            <a:r>
              <a:rPr lang="en-US" dirty="0"/>
              <a:t>LIC: Low Income Countries</a:t>
            </a:r>
            <a:endParaRPr lang="en-US" dirty="0">
              <a:cs typeface="Calibri"/>
            </a:endParaRPr>
          </a:p>
          <a:p>
            <a:endParaRPr lang="en-US" dirty="0">
              <a:cs typeface="Calibri"/>
            </a:endParaRPr>
          </a:p>
          <a:p>
            <a:r>
              <a:rPr lang="en-US" dirty="0">
                <a:cs typeface="Calibri"/>
              </a:rPr>
              <a:t>When I look at this index, there are a few things that come to mind:</a:t>
            </a:r>
          </a:p>
          <a:p>
            <a:r>
              <a:rPr lang="en-US" dirty="0">
                <a:cs typeface="Calibri"/>
              </a:rPr>
              <a:t>Advanced economic countries are likely to experience a significant shift in their labor markets. These labor markets maybe more prepared for the shift/disruption of AI, thus would require fewer resources or support given their situation. While there will be many opportunities within AE, there will also be significant risks and potential pushback for markets that tend to be a little more risk averse. </a:t>
            </a:r>
          </a:p>
          <a:p>
            <a:endParaRPr lang="en-US" dirty="0">
              <a:cs typeface="Calibri"/>
            </a:endParaRPr>
          </a:p>
          <a:p>
            <a:endParaRPr lang="en-US" dirty="0">
              <a:cs typeface="Calibri"/>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7488DCE-FEE9-48BE-B539-F1D3BC847462}" type="slidenum">
              <a:rPr lang="en-US" smtClean="0"/>
              <a:t>50</a:t>
            </a:fld>
            <a:endParaRPr lang="en-US"/>
          </a:p>
        </p:txBody>
      </p:sp>
    </p:spTree>
    <p:extLst>
      <p:ext uri="{BB962C8B-B14F-4D97-AF65-F5344CB8AC3E}">
        <p14:creationId xmlns:p14="http://schemas.microsoft.com/office/powerpoint/2010/main" val="404112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https://ai-challenges.nist.gov/genai</a:t>
            </a:r>
            <a:endParaRPr lang="en-US" dirty="0"/>
          </a:p>
          <a:p>
            <a:endParaRPr lang="en-US" dirty="0">
              <a:solidFill>
                <a:srgbClr val="000000"/>
              </a:solidFill>
              <a:latin typeface="Calibri"/>
              <a:ea typeface="Lato"/>
              <a:cs typeface="Calibri"/>
            </a:endParaRPr>
          </a:p>
          <a:p>
            <a:pPr algn="l"/>
            <a:endParaRPr lang="en-US" b="0" i="0" dirty="0">
              <a:solidFill>
                <a:srgbClr val="000000"/>
              </a:solidFill>
              <a:effectLst/>
              <a:latin typeface="Calibri"/>
              <a:ea typeface="Lato"/>
              <a:cs typeface="Calibri"/>
            </a:endParaRPr>
          </a:p>
          <a:p>
            <a:endParaRPr lang="en-US" dirty="0">
              <a:solidFill>
                <a:srgbClr val="FFFFFF"/>
              </a:solidFill>
              <a:highlight>
                <a:srgbClr val="FFFFFF"/>
              </a:highlight>
              <a:latin typeface="Lato" panose="020F0502020204030203" pitchFamily="34" charset="0"/>
              <a:ea typeface="Lato"/>
              <a:cs typeface="Lato"/>
            </a:endParaRPr>
          </a:p>
          <a:p>
            <a:endParaRPr lang="en-US">
              <a:solidFill>
                <a:srgbClr val="000000"/>
              </a:solidFill>
              <a:latin typeface="Calibri" panose="020F0502020204030204"/>
              <a:ea typeface="Lato"/>
              <a:cs typeface="Calibri" panose="020F0502020204030204"/>
            </a:endParaRPr>
          </a:p>
        </p:txBody>
      </p:sp>
      <p:sp>
        <p:nvSpPr>
          <p:cNvPr id="4" name="Slide Number Placeholder 3"/>
          <p:cNvSpPr>
            <a:spLocks noGrp="1"/>
          </p:cNvSpPr>
          <p:nvPr>
            <p:ph type="sldNum" sz="quarter" idx="5"/>
          </p:nvPr>
        </p:nvSpPr>
        <p:spPr/>
        <p:txBody>
          <a:bodyPr/>
          <a:lstStyle/>
          <a:p>
            <a:fld id="{A7488DCE-FEE9-48BE-B539-F1D3BC847462}" type="slidenum">
              <a:rPr lang="en-US" smtClean="0"/>
              <a:t>51</a:t>
            </a:fld>
            <a:endParaRPr lang="en-US"/>
          </a:p>
        </p:txBody>
      </p:sp>
    </p:spTree>
    <p:extLst>
      <p:ext uri="{BB962C8B-B14F-4D97-AF65-F5344CB8AC3E}">
        <p14:creationId xmlns:p14="http://schemas.microsoft.com/office/powerpoint/2010/main" val="797755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https://ai-challenges.nist.gov/genai</a:t>
            </a:r>
            <a:endParaRPr lang="en-US" dirty="0">
              <a:cs typeface="Calibri"/>
            </a:endParaRPr>
          </a:p>
          <a:p>
            <a:endParaRPr lang="en-US" dirty="0">
              <a:cs typeface="Calibri"/>
            </a:endParaRPr>
          </a:p>
          <a:p>
            <a:endParaRPr lang="en-US" dirty="0">
              <a:cs typeface="Calibri"/>
            </a:endParaRPr>
          </a:p>
          <a:p>
            <a:r>
              <a:rPr lang="en-US"/>
              <a:t>The pilot study aims to measure and understand system behavior for discriminating between synthetic and human-generated content in the </a:t>
            </a:r>
            <a:r>
              <a:rPr lang="en-US" b="1" dirty="0">
                <a:hlinkClick r:id="rId4"/>
              </a:rPr>
              <a:t>text-to-text (T2T)</a:t>
            </a:r>
            <a:r>
              <a:rPr lang="en-US"/>
              <a:t> and </a:t>
            </a:r>
            <a:r>
              <a:rPr lang="en-US" b="1"/>
              <a:t>text-to-image (T2I)</a:t>
            </a:r>
            <a:r>
              <a:rPr lang="en-US"/>
              <a:t> modalities. This pilot addresses the research question of how human content differs from synthetic content, and how the evaluation findings can guide users in differentiating between the two. The generator task creates high-quality outputs while the discriminator task detects if a target output was generated by AI models or humans. </a:t>
            </a:r>
          </a:p>
          <a:p>
            <a:r>
              <a:rPr lang="en-US" b="1"/>
              <a:t>Generator</a:t>
            </a:r>
            <a:r>
              <a:rPr lang="en-US"/>
              <a:t> teams will be tested on their system's ability to generate synthetic content that is indistinguishable from human-produced content. </a:t>
            </a:r>
          </a:p>
          <a:p>
            <a:r>
              <a:rPr lang="en-US" b="1"/>
              <a:t>Discriminator</a:t>
            </a:r>
            <a:r>
              <a:rPr lang="en-US"/>
              <a:t> teams will be tested on their system's ability to detect synthetic content created by large language models (LLMs) and generative AI models. </a:t>
            </a: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7488DCE-FEE9-48BE-B539-F1D3BC847462}" type="slidenum">
              <a:rPr lang="en-US" smtClean="0"/>
              <a:t>52</a:t>
            </a:fld>
            <a:endParaRPr lang="en-US"/>
          </a:p>
        </p:txBody>
      </p:sp>
    </p:spTree>
    <p:extLst>
      <p:ext uri="{BB962C8B-B14F-4D97-AF65-F5344CB8AC3E}">
        <p14:creationId xmlns:p14="http://schemas.microsoft.com/office/powerpoint/2010/main" val="125896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Hetey</a:t>
            </a:r>
            <a:r>
              <a:rPr lang="en-US" dirty="0"/>
              <a:t>, R. C., Hamedani, M. G., Markus, H. R., &amp; Eberhardt, J. L. (2024). “When the Cruiser Lights Come On”: Using the Science of Bias &amp; Culture to Combat Racial Disparities in Policing. </a:t>
            </a:r>
            <a:r>
              <a:rPr lang="en-US" i="1" dirty="0" err="1"/>
              <a:t>Dædalus</a:t>
            </a:r>
            <a:r>
              <a:rPr lang="en-US" dirty="0"/>
              <a:t>, </a:t>
            </a:r>
            <a:r>
              <a:rPr lang="en-US" i="1" dirty="0"/>
              <a:t>153</a:t>
            </a:r>
            <a:r>
              <a:rPr lang="en-US" dirty="0"/>
              <a:t>(1), 123-150.</a:t>
            </a:r>
          </a:p>
          <a:p>
            <a:endParaRPr lang="en-US" dirty="0">
              <a:cs typeface="Calibri"/>
            </a:endParaRPr>
          </a:p>
          <a:p>
            <a:r>
              <a:rPr lang="en-US" dirty="0">
                <a:cs typeface="Calibri"/>
              </a:rPr>
              <a:t>Drs. Jennifer Eberhardt and Hazel Markus developed an action-based think-tank (Do tank) at Standford called SPARQ (or Social Psychological Answers to Real-World Questions). SPARQ, formed in 2011, receives funding from a number of different funders, including: MacArthur Foundation, Robert Wood Johnson Foundation, Bill &amp; Melinda Gates Foundation, Urban Institute, </a:t>
            </a:r>
            <a:r>
              <a:rPr lang="en-US" dirty="0" err="1">
                <a:cs typeface="Calibri"/>
              </a:rPr>
              <a:t>Frudential</a:t>
            </a:r>
            <a:r>
              <a:rPr lang="en-US" dirty="0">
                <a:cs typeface="Calibri"/>
              </a:rPr>
              <a:t>, Russell Sage Foundation, and Stanford internal funding. </a:t>
            </a:r>
          </a:p>
          <a:p>
            <a:endParaRPr lang="en-US" dirty="0">
              <a:cs typeface="Calibri"/>
            </a:endParaRPr>
          </a:p>
          <a:p>
            <a:r>
              <a:rPr lang="en-US" dirty="0">
                <a:cs typeface="Calibri"/>
              </a:rPr>
              <a:t>In this example, Dr. Eberhardt developed a partnership with the Oakland California Police Department. This mutually beneficial partnership included allowing social psychologists the ability to access body camera footage of police officers during routine traffic stops (just the audio to protect police officers and those being stopped). The researchers leveraged Large Language Modeling AI technology to churn through 1,000 traffic stops. </a:t>
            </a:r>
          </a:p>
        </p:txBody>
      </p:sp>
      <p:sp>
        <p:nvSpPr>
          <p:cNvPr id="4" name="Slide Number Placeholder 3"/>
          <p:cNvSpPr>
            <a:spLocks noGrp="1"/>
          </p:cNvSpPr>
          <p:nvPr>
            <p:ph type="sldNum" sz="quarter" idx="5"/>
          </p:nvPr>
        </p:nvSpPr>
        <p:spPr/>
        <p:txBody>
          <a:bodyPr/>
          <a:lstStyle/>
          <a:p>
            <a:fld id="{A7488DCE-FEE9-48BE-B539-F1D3BC847462}" type="slidenum">
              <a:rPr lang="en-US"/>
              <a:t>53</a:t>
            </a:fld>
            <a:endParaRPr lang="en-US"/>
          </a:p>
        </p:txBody>
      </p:sp>
    </p:spTree>
    <p:extLst>
      <p:ext uri="{BB962C8B-B14F-4D97-AF65-F5344CB8AC3E}">
        <p14:creationId xmlns:p14="http://schemas.microsoft.com/office/powerpoint/2010/main" val="332826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Efficiently navigate extensive body of literature, Helps discovery and organization, Enhance visualization</a:t>
            </a:r>
          </a:p>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5</a:t>
            </a:fld>
            <a:endParaRPr lang="en-US"/>
          </a:p>
        </p:txBody>
      </p:sp>
    </p:spTree>
    <p:extLst>
      <p:ext uri="{BB962C8B-B14F-4D97-AF65-F5344CB8AC3E}">
        <p14:creationId xmlns:p14="http://schemas.microsoft.com/office/powerpoint/2010/main" val="249339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7</a:t>
            </a:fld>
            <a:endParaRPr lang="en-US"/>
          </a:p>
        </p:txBody>
      </p:sp>
    </p:spTree>
    <p:extLst>
      <p:ext uri="{BB962C8B-B14F-4D97-AF65-F5344CB8AC3E}">
        <p14:creationId xmlns:p14="http://schemas.microsoft.com/office/powerpoint/2010/main" val="10662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8</a:t>
            </a:fld>
            <a:endParaRPr lang="en-US"/>
          </a:p>
        </p:txBody>
      </p:sp>
    </p:spTree>
    <p:extLst>
      <p:ext uri="{BB962C8B-B14F-4D97-AF65-F5344CB8AC3E}">
        <p14:creationId xmlns:p14="http://schemas.microsoft.com/office/powerpoint/2010/main" val="21455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15</a:t>
            </a:fld>
            <a:endParaRPr lang="en-US"/>
          </a:p>
        </p:txBody>
      </p:sp>
    </p:spTree>
    <p:extLst>
      <p:ext uri="{BB962C8B-B14F-4D97-AF65-F5344CB8AC3E}">
        <p14:creationId xmlns:p14="http://schemas.microsoft.com/office/powerpoint/2010/main" val="329468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5D705E-85A3-4A04-90A9-AFB8FFB81B47}" type="slidenum">
              <a:rPr lang="en-US" smtClean="0"/>
              <a:t>16</a:t>
            </a:fld>
            <a:endParaRPr lang="en-US"/>
          </a:p>
        </p:txBody>
      </p:sp>
    </p:spTree>
    <p:extLst>
      <p:ext uri="{BB962C8B-B14F-4D97-AF65-F5344CB8AC3E}">
        <p14:creationId xmlns:p14="http://schemas.microsoft.com/office/powerpoint/2010/main" val="422203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Journal of marketing education ABDC: B</a:t>
            </a:r>
          </a:p>
        </p:txBody>
      </p:sp>
      <p:sp>
        <p:nvSpPr>
          <p:cNvPr id="4" name="Slide Number Placeholder 3"/>
          <p:cNvSpPr>
            <a:spLocks noGrp="1"/>
          </p:cNvSpPr>
          <p:nvPr>
            <p:ph type="sldNum" sz="quarter" idx="5"/>
          </p:nvPr>
        </p:nvSpPr>
        <p:spPr/>
        <p:txBody>
          <a:bodyPr/>
          <a:lstStyle/>
          <a:p>
            <a:fld id="{285D705E-85A3-4A04-90A9-AFB8FFB81B47}" type="slidenum">
              <a:rPr lang="en-US" smtClean="0"/>
              <a:t>17</a:t>
            </a:fld>
            <a:endParaRPr lang="en-US"/>
          </a:p>
        </p:txBody>
      </p:sp>
    </p:spTree>
    <p:extLst>
      <p:ext uri="{BB962C8B-B14F-4D97-AF65-F5344CB8AC3E}">
        <p14:creationId xmlns:p14="http://schemas.microsoft.com/office/powerpoint/2010/main" val="328727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journal of economic literature, American Economic Association (AEA).  A* on ABDC list</a:t>
            </a:r>
          </a:p>
        </p:txBody>
      </p:sp>
      <p:sp>
        <p:nvSpPr>
          <p:cNvPr id="4" name="Slide Number Placeholder 3"/>
          <p:cNvSpPr>
            <a:spLocks noGrp="1"/>
          </p:cNvSpPr>
          <p:nvPr>
            <p:ph type="sldNum" sz="quarter" idx="5"/>
          </p:nvPr>
        </p:nvSpPr>
        <p:spPr/>
        <p:txBody>
          <a:bodyPr/>
          <a:lstStyle/>
          <a:p>
            <a:fld id="{285D705E-85A3-4A04-90A9-AFB8FFB81B47}" type="slidenum">
              <a:rPr lang="en-US" smtClean="0"/>
              <a:t>18</a:t>
            </a:fld>
            <a:endParaRPr lang="en-US"/>
          </a:p>
        </p:txBody>
      </p:sp>
    </p:spTree>
    <p:extLst>
      <p:ext uri="{BB962C8B-B14F-4D97-AF65-F5344CB8AC3E}">
        <p14:creationId xmlns:p14="http://schemas.microsoft.com/office/powerpoint/2010/main" val="52908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D933-AE3A-BC40-970B-3A857C55422E}"/>
              </a:ext>
            </a:extLst>
          </p:cNvPr>
          <p:cNvSpPr>
            <a:spLocks noGrp="1"/>
          </p:cNvSpPr>
          <p:nvPr>
            <p:ph type="ctrTitle"/>
          </p:nvPr>
        </p:nvSpPr>
        <p:spPr>
          <a:xfrm>
            <a:off x="1285104" y="729049"/>
            <a:ext cx="6116594" cy="1775162"/>
          </a:xfrm>
        </p:spPr>
        <p:txBody>
          <a:bodyPr anchor="b"/>
          <a:lstStyle>
            <a:lvl1pPr algn="ctr">
              <a:defRPr sz="6000" baseline="0">
                <a:solidFill>
                  <a:schemeClr val="tx1"/>
                </a:solidFill>
                <a:latin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05DF67C-A2C1-ED41-B2D7-D865C32A0537}"/>
              </a:ext>
            </a:extLst>
          </p:cNvPr>
          <p:cNvSpPr>
            <a:spLocks noGrp="1"/>
          </p:cNvSpPr>
          <p:nvPr>
            <p:ph type="subTitle" idx="1"/>
          </p:nvPr>
        </p:nvSpPr>
        <p:spPr>
          <a:xfrm>
            <a:off x="1285104" y="2678014"/>
            <a:ext cx="6116594" cy="6397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177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C93A3-7C79-244D-B9D7-E98ED49E76FD}"/>
              </a:ext>
            </a:extLst>
          </p:cNvPr>
          <p:cNvSpPr>
            <a:spLocks noGrp="1"/>
          </p:cNvSpPr>
          <p:nvPr>
            <p:ph idx="1"/>
          </p:nvPr>
        </p:nvSpPr>
        <p:spPr>
          <a:xfrm>
            <a:off x="838200" y="1460500"/>
            <a:ext cx="10515600"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42B26AA-5EE4-154D-9CB2-71CF17DB9309}"/>
              </a:ext>
            </a:extLst>
          </p:cNvPr>
          <p:cNvSpPr>
            <a:spLocks noGrp="1"/>
          </p:cNvSpPr>
          <p:nvPr>
            <p:ph type="title"/>
          </p:nvPr>
        </p:nvSpPr>
        <p:spPr>
          <a:xfrm>
            <a:off x="838200" y="362079"/>
            <a:ext cx="7920038" cy="609398"/>
          </a:xfrm>
          <a:prstGeom prst="rect">
            <a:avLst/>
          </a:prstGeom>
        </p:spPr>
        <p:txBody>
          <a:bodyPr vert="horz" lIns="0" tIns="0" rIns="0" bIns="0" rtlCol="0" anchor="ctr">
            <a:spAutoFit/>
          </a:bodyPr>
          <a:lstStyle/>
          <a:p>
            <a:r>
              <a:rPr lang="en-US"/>
              <a:t>Click to edit Master title style</a:t>
            </a:r>
          </a:p>
        </p:txBody>
      </p:sp>
    </p:spTree>
    <p:extLst>
      <p:ext uri="{BB962C8B-B14F-4D97-AF65-F5344CB8AC3E}">
        <p14:creationId xmlns:p14="http://schemas.microsoft.com/office/powerpoint/2010/main" val="276041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785586F-7535-384A-85F7-DF784967F799}"/>
              </a:ext>
            </a:extLst>
          </p:cNvPr>
          <p:cNvSpPr>
            <a:spLocks noGrp="1"/>
          </p:cNvSpPr>
          <p:nvPr>
            <p:ph idx="1"/>
          </p:nvPr>
        </p:nvSpPr>
        <p:spPr>
          <a:xfrm>
            <a:off x="838200" y="759417"/>
            <a:ext cx="10515600" cy="5052421"/>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67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A169-D04D-8C41-A0EE-E3903FC3525C}"/>
              </a:ext>
            </a:extLst>
          </p:cNvPr>
          <p:cNvSpPr>
            <a:spLocks noGrp="1"/>
          </p:cNvSpPr>
          <p:nvPr>
            <p:ph type="title"/>
          </p:nvPr>
        </p:nvSpPr>
        <p:spPr>
          <a:xfrm>
            <a:off x="831850" y="75137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6A111-ED63-8746-89E4-A80C6264C4E1}"/>
              </a:ext>
            </a:extLst>
          </p:cNvPr>
          <p:cNvSpPr>
            <a:spLocks noGrp="1"/>
          </p:cNvSpPr>
          <p:nvPr>
            <p:ph type="body" idx="1"/>
          </p:nvPr>
        </p:nvSpPr>
        <p:spPr>
          <a:xfrm>
            <a:off x="831850" y="363110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181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67246-BE6D-294C-83DD-262C84EF96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3E10E-7300-1D42-BB84-780C0CE5D3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2C02CE2F-8081-0F45-8F92-A004E77A23D0}"/>
              </a:ext>
            </a:extLst>
          </p:cNvPr>
          <p:cNvSpPr>
            <a:spLocks noGrp="1"/>
          </p:cNvSpPr>
          <p:nvPr>
            <p:ph type="title"/>
          </p:nvPr>
        </p:nvSpPr>
        <p:spPr>
          <a:xfrm>
            <a:off x="838200" y="362079"/>
            <a:ext cx="7920038" cy="609398"/>
          </a:xfrm>
          <a:prstGeom prst="rect">
            <a:avLst/>
          </a:prstGeom>
        </p:spPr>
        <p:txBody>
          <a:bodyPr vert="horz" lIns="0" tIns="0" rIns="0" bIns="0" rtlCol="0" anchor="ctr">
            <a:spAutoFit/>
          </a:bodyPr>
          <a:lstStyle/>
          <a:p>
            <a:r>
              <a:rPr lang="en-US"/>
              <a:t>Click to edit Master title style</a:t>
            </a:r>
          </a:p>
        </p:txBody>
      </p:sp>
    </p:spTree>
    <p:extLst>
      <p:ext uri="{BB962C8B-B14F-4D97-AF65-F5344CB8AC3E}">
        <p14:creationId xmlns:p14="http://schemas.microsoft.com/office/powerpoint/2010/main" val="86926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4DBE0-9EDA-584E-A69C-49D86A99EB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9F1ACC-7BC1-7942-B256-853E98FD30D5}"/>
              </a:ext>
            </a:extLst>
          </p:cNvPr>
          <p:cNvSpPr>
            <a:spLocks noGrp="1"/>
          </p:cNvSpPr>
          <p:nvPr>
            <p:ph sz="half" idx="2"/>
          </p:nvPr>
        </p:nvSpPr>
        <p:spPr>
          <a:xfrm>
            <a:off x="839788" y="266183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10CB1-CA99-3749-8CF5-92E5DBE10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F073A0-E7E1-8B43-BCB1-E7B4CFDD94C1}"/>
              </a:ext>
            </a:extLst>
          </p:cNvPr>
          <p:cNvSpPr>
            <a:spLocks noGrp="1"/>
          </p:cNvSpPr>
          <p:nvPr>
            <p:ph sz="quarter" idx="4"/>
          </p:nvPr>
        </p:nvSpPr>
        <p:spPr>
          <a:xfrm>
            <a:off x="6172200" y="266183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55A51AE8-1BA8-A743-A4E5-C96AE738D718}"/>
              </a:ext>
            </a:extLst>
          </p:cNvPr>
          <p:cNvSpPr>
            <a:spLocks noGrp="1"/>
          </p:cNvSpPr>
          <p:nvPr>
            <p:ph type="title"/>
          </p:nvPr>
        </p:nvSpPr>
        <p:spPr>
          <a:xfrm>
            <a:off x="838200" y="362079"/>
            <a:ext cx="7920038" cy="609398"/>
          </a:xfrm>
          <a:prstGeom prst="rect">
            <a:avLst/>
          </a:prstGeom>
        </p:spPr>
        <p:txBody>
          <a:bodyPr vert="horz" lIns="0" tIns="0" rIns="0" bIns="0" rtlCol="0" anchor="ctr">
            <a:spAutoFit/>
          </a:bodyPr>
          <a:lstStyle/>
          <a:p>
            <a:r>
              <a:rPr lang="en-US"/>
              <a:t>Click to edit Master title style</a:t>
            </a:r>
          </a:p>
        </p:txBody>
      </p:sp>
    </p:spTree>
    <p:extLst>
      <p:ext uri="{BB962C8B-B14F-4D97-AF65-F5344CB8AC3E}">
        <p14:creationId xmlns:p14="http://schemas.microsoft.com/office/powerpoint/2010/main" val="312638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CDC58-D9E5-527F-F3DF-91491BC01830}"/>
              </a:ext>
            </a:extLst>
          </p:cNvPr>
          <p:cNvSpPr>
            <a:spLocks noGrp="1"/>
          </p:cNvSpPr>
          <p:nvPr>
            <p:ph type="dt" sz="half" idx="10"/>
          </p:nvPr>
        </p:nvSpPr>
        <p:spPr/>
        <p:txBody>
          <a:bodyPr/>
          <a:lstStyle/>
          <a:p>
            <a:fld id="{4247F3F0-3B17-49B5-A776-945FACCB8AC2}" type="datetimeFigureOut">
              <a:rPr lang="en-US" smtClean="0"/>
              <a:t>5/15/2024</a:t>
            </a:fld>
            <a:endParaRPr lang="en-US"/>
          </a:p>
        </p:txBody>
      </p:sp>
      <p:sp>
        <p:nvSpPr>
          <p:cNvPr id="3" name="Footer Placeholder 2">
            <a:extLst>
              <a:ext uri="{FF2B5EF4-FFF2-40B4-BE49-F238E27FC236}">
                <a16:creationId xmlns:a16="http://schemas.microsoft.com/office/drawing/2014/main" id="{BC1FA258-3C23-3A16-49E3-611CF2A2D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8D4129-9F6D-3CC5-63BA-34F0B5BCCC5D}"/>
              </a:ext>
            </a:extLst>
          </p:cNvPr>
          <p:cNvSpPr>
            <a:spLocks noGrp="1"/>
          </p:cNvSpPr>
          <p:nvPr>
            <p:ph type="sldNum" sz="quarter" idx="12"/>
          </p:nvPr>
        </p:nvSpPr>
        <p:spPr/>
        <p:txBody>
          <a:bodyPr/>
          <a:lstStyle/>
          <a:p>
            <a:fld id="{333DD53F-3491-43A2-B882-6CF8DB570271}" type="slidenum">
              <a:rPr lang="en-US" smtClean="0"/>
              <a:t>‹#›</a:t>
            </a:fld>
            <a:endParaRPr lang="en-US"/>
          </a:p>
        </p:txBody>
      </p:sp>
    </p:spTree>
    <p:extLst>
      <p:ext uri="{BB962C8B-B14F-4D97-AF65-F5344CB8AC3E}">
        <p14:creationId xmlns:p14="http://schemas.microsoft.com/office/powerpoint/2010/main" val="166177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56726-8753-AC46-BB21-29FC81A820C6}"/>
              </a:ext>
            </a:extLst>
          </p:cNvPr>
          <p:cNvSpPr>
            <a:spLocks noGrp="1"/>
          </p:cNvSpPr>
          <p:nvPr>
            <p:ph type="title"/>
          </p:nvPr>
        </p:nvSpPr>
        <p:spPr>
          <a:xfrm>
            <a:off x="838200" y="372018"/>
            <a:ext cx="7920038" cy="609398"/>
          </a:xfrm>
          <a:prstGeom prst="rect">
            <a:avLst/>
          </a:prstGeom>
        </p:spPr>
        <p:txBody>
          <a:bodyPr vert="horz" lIns="0" tIns="0" rIns="0" bIns="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77FDF119-9626-014C-826A-DEFCE4945B24}"/>
              </a:ext>
            </a:extLst>
          </p:cNvPr>
          <p:cNvSpPr>
            <a:spLocks noGrp="1"/>
          </p:cNvSpPr>
          <p:nvPr>
            <p:ph type="body" idx="1"/>
          </p:nvPr>
        </p:nvSpPr>
        <p:spPr>
          <a:xfrm>
            <a:off x="838200" y="1539871"/>
            <a:ext cx="10515600" cy="1752275"/>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47DFE-996C-384E-B729-48FD5F4D5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4435A-617B-0147-9141-F25994BA7054}" type="datetimeFigureOut">
              <a:rPr lang="en-US" smtClean="0"/>
              <a:t>5/15/2024</a:t>
            </a:fld>
            <a:endParaRPr lang="en-US"/>
          </a:p>
        </p:txBody>
      </p:sp>
      <p:sp>
        <p:nvSpPr>
          <p:cNvPr id="6" name="Slide Number Placeholder 5">
            <a:extLst>
              <a:ext uri="{FF2B5EF4-FFF2-40B4-BE49-F238E27FC236}">
                <a16:creationId xmlns:a16="http://schemas.microsoft.com/office/drawing/2014/main" id="{BAD9E1F3-4D1D-4640-B89B-60E0AB8F4AF0}"/>
              </a:ext>
            </a:extLst>
          </p:cNvPr>
          <p:cNvSpPr>
            <a:spLocks noGrp="1"/>
          </p:cNvSpPr>
          <p:nvPr>
            <p:ph type="sldNum" sz="quarter" idx="4"/>
          </p:nvPr>
        </p:nvSpPr>
        <p:spPr>
          <a:xfrm>
            <a:off x="412432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572B2-E80F-E247-B0D8-08858C88ECC9}" type="slidenum">
              <a:rPr lang="en-US" smtClean="0"/>
              <a:t>‹#›</a:t>
            </a:fld>
            <a:endParaRPr lang="en-US"/>
          </a:p>
        </p:txBody>
      </p:sp>
    </p:spTree>
    <p:extLst>
      <p:ext uri="{BB962C8B-B14F-4D97-AF65-F5344CB8AC3E}">
        <p14:creationId xmlns:p14="http://schemas.microsoft.com/office/powerpoint/2010/main" val="190837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uthorservices.wiley.com/ethics-guidelines/index.html#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uides.temple.edu/ai-research-tools/asse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sagepub.com/doi/pdf/10.1177/02734753231215436?casa_token=-OjUl8Uz30IAAAAA:8WpDES9q6AA-xgiEiU870jNJJu2BweSVFuoKPdOhEKzzy-aGtjKT-vb1C2uiv7lp6GYXW0WvOyPi0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ookings.edu/wp-content/uploads/2024/01/JEL-2023-1736_published_versio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ciencedirect.com/journal/journal-of-financial-economics/publish/guide-for-authors" TargetMode="External"/><Relationship Id="rId3" Type="http://schemas.openxmlformats.org/officeDocument/2006/relationships/hyperlink" Target="https://aom.org/about-aom/ethics/code-of-ethics" TargetMode="External"/><Relationship Id="rId7" Type="http://schemas.openxmlformats.org/officeDocument/2006/relationships/hyperlink" Target="https://www.sciencedirect.com/journal/accounting-organizations-and-society/publish/guide-for-autho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s.sagepub.com/en-us/nam/chatgpt-and-generative-ai" TargetMode="External"/><Relationship Id="rId5" Type="http://schemas.openxmlformats.org/officeDocument/2006/relationships/hyperlink" Target="https://www.sciencedirect.com/journal/decision-support-systems/publish/guide-for-authors" TargetMode="External"/><Relationship Id="rId4" Type="http://schemas.openxmlformats.org/officeDocument/2006/relationships/hyperlink" Target="https://www.sciencedirect.com/journal/journal-of-business-research/publish/guide-for-authors" TargetMode="External"/><Relationship Id="rId9" Type="http://schemas.openxmlformats.org/officeDocument/2006/relationships/hyperlink" Target="https://authorservices.wiley.com/ethics-guidelines/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r.ithaka.org/our-work/generative-ai-product-track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pp.learnplatform.com/marketpla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ogleadservices.com/pagead/aclk?sa=L&amp;ai=DChcSEwj20eXHl72EAxW1XkcBHbrpAZ8YABAAGgJxdQ&amp;ase=2&amp;gclid=CjwKCAiA29auBhBxEiwAnKcSqgmTy1X4aU2wYLNof0mBLRfPymJmKPbRuXNpXn5H6ZjXnGM-4VHBWBoCKbcQAvD_BwE&amp;ohost=www.google.com&amp;cid=CAESV-D2CNpNuUVmkPIm96Vpix_cxei_HYDLe9eFeAjiiVa0PTIr6mBrOYtFEB2va3y3AxhIPYz7Ff98cwp3e2LP4oWdfgAJwxNfNjcAMpmaDJzg33NotPIMhg&amp;sig=AOD64_116HyF3Uf5YWt_WDc-lL-4Cq8kCQ&amp;q&amp;nis=4&amp;adurl&amp;ved=2ahUKEwjDkuDHl72EAxXHCnkGHQOcCowQ0Qx6BAgFEAE" TargetMode="External"/><Relationship Id="rId13" Type="http://schemas.openxmlformats.org/officeDocument/2006/relationships/hyperlink" Target="https://oatd.org/" TargetMode="External"/><Relationship Id="rId18" Type="http://schemas.openxmlformats.org/officeDocument/2006/relationships/hyperlink" Target="https://scite.ai/" TargetMode="External"/><Relationship Id="rId3" Type="http://schemas.openxmlformats.org/officeDocument/2006/relationships/hyperlink" Target="https://tldrthis.com/" TargetMode="External"/><Relationship Id="rId7" Type="http://schemas.openxmlformats.org/officeDocument/2006/relationships/hyperlink" Target="https://openai.com/research/summarizing-books" TargetMode="External"/><Relationship Id="rId12" Type="http://schemas.openxmlformats.org/officeDocument/2006/relationships/hyperlink" Target="https://powerdrill.ai/" TargetMode="External"/><Relationship Id="rId17" Type="http://schemas.openxmlformats.org/officeDocument/2006/relationships/hyperlink" Target="https://kahubi.com/" TargetMode="External"/><Relationship Id="rId2" Type="http://schemas.openxmlformats.org/officeDocument/2006/relationships/notesSlide" Target="../notesSlides/notesSlide12.xml"/><Relationship Id="rId16" Type="http://schemas.openxmlformats.org/officeDocument/2006/relationships/hyperlink" Target="https://paperpal.com/" TargetMode="External"/><Relationship Id="rId1" Type="http://schemas.openxmlformats.org/officeDocument/2006/relationships/slideLayout" Target="../slideLayouts/slideLayout2.xml"/><Relationship Id="rId6" Type="http://schemas.openxmlformats.org/officeDocument/2006/relationships/hyperlink" Target="https://www.scholarcy.com/" TargetMode="External"/><Relationship Id="rId11" Type="http://schemas.openxmlformats.org/officeDocument/2006/relationships/image" Target="../media/image14.svg"/><Relationship Id="rId5" Type="http://schemas.openxmlformats.org/officeDocument/2006/relationships/hyperlink" Target="https://quillbot.com/" TargetMode="External"/><Relationship Id="rId15" Type="http://schemas.openxmlformats.org/officeDocument/2006/relationships/hyperlink" Target="https://typeset.io/" TargetMode="External"/><Relationship Id="rId10" Type="http://schemas.openxmlformats.org/officeDocument/2006/relationships/image" Target="../media/image13.png"/><Relationship Id="rId4" Type="http://schemas.openxmlformats.org/officeDocument/2006/relationships/hyperlink" Target="https://askyourpdf.com/" TargetMode="External"/><Relationship Id="rId9" Type="http://schemas.openxmlformats.org/officeDocument/2006/relationships/hyperlink" Target="https://jenni.ai/" TargetMode="External"/><Relationship Id="rId14" Type="http://schemas.openxmlformats.org/officeDocument/2006/relationships/hyperlink" Target="https://discovery.researcher.lif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com/url?q=https://jenni.ai/&amp;sa=D&amp;source=editors&amp;ust=1715258776674916&amp;usg=AOvVaw2ziUt0WocgfK0mzdOxi_8i" TargetMode="External"/><Relationship Id="rId3" Type="http://schemas.openxmlformats.org/officeDocument/2006/relationships/hyperlink" Target="https://github.com/features/copilot" TargetMode="External"/><Relationship Id="rId7" Type="http://schemas.openxmlformats.org/officeDocument/2006/relationships/hyperlink" Target="https://wordvice.ai/" TargetMode="External"/><Relationship Id="rId12" Type="http://schemas.openxmlformats.org/officeDocument/2006/relationships/hyperlink" Target="https://undetectable.a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hyperlink" Target="https://quillbot.com/ai-content-detector" TargetMode="External"/><Relationship Id="rId5" Type="http://schemas.openxmlformats.org/officeDocument/2006/relationships/image" Target="../media/image13.png"/><Relationship Id="rId10" Type="http://schemas.openxmlformats.org/officeDocument/2006/relationships/hyperlink" Target="https://www.aje.com/curie/" TargetMode="External"/><Relationship Id="rId4" Type="http://schemas.openxmlformats.org/officeDocument/2006/relationships/hyperlink" Target="https://www.phind.com/search?home=true" TargetMode="External"/><Relationship Id="rId9" Type="http://schemas.openxmlformats.org/officeDocument/2006/relationships/hyperlink" Target="https://quillbot.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liblink.uncw.edu/10.1002/tie.22368" TargetMode="External"/><Relationship Id="rId2" Type="http://schemas.openxmlformats.org/officeDocument/2006/relationships/hyperlink" Target="https://doi-org.liblink.uncw.edu/10.2478/emj-2023-003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ib.uncw.edu/chapmano-book" TargetMode="External"/><Relationship Id="rId2" Type="http://schemas.openxmlformats.org/officeDocument/2006/relationships/hyperlink" Target="mailto:chapmano@uncw.edu"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logs.gwu.edu/law-eti/ai-litigation-databa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sc.universityofcalifornia.edu/2024/03/fair-use-tdm-ai-restrictive-agreements/" TargetMode="External"/><Relationship Id="rId2" Type="http://schemas.openxmlformats.org/officeDocument/2006/relationships/hyperlink" Target="https://www.icolc.net/system/files/ICOLC%20Statement%20on%20AI%20in%20Licensing%203.22.2024.pdf" TargetMode="External"/><Relationship Id="rId1" Type="http://schemas.openxmlformats.org/officeDocument/2006/relationships/slideLayout" Target="../slideLayouts/slideLayout2.xml"/><Relationship Id="rId4" Type="http://schemas.openxmlformats.org/officeDocument/2006/relationships/hyperlink" Target="https://facultygov.unc.edu/wp-content/uploads/sites/261/2024/03/2024-CPR-Annual-Report.pdf"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pyright.gov/ai/" TargetMode="External"/><Relationship Id="rId2" Type="http://schemas.openxmlformats.org/officeDocument/2006/relationships/hyperlink" Target="https://www.theatlantic.com/category/ai-artificial-intelligence/" TargetMode="External"/><Relationship Id="rId1" Type="http://schemas.openxmlformats.org/officeDocument/2006/relationships/slideLayout" Target="../slideLayouts/slideLayout2.xml"/><Relationship Id="rId6" Type="http://schemas.openxmlformats.org/officeDocument/2006/relationships/hyperlink" Target="https://rightofpublicityroadmap.com/" TargetMode="External"/><Relationship Id="rId5" Type="http://schemas.openxmlformats.org/officeDocument/2006/relationships/hyperlink" Target="https://papers.ssrn.com/sol3/papers.cfm?abstract_id=4438593" TargetMode="External"/><Relationship Id="rId4" Type="http://schemas.openxmlformats.org/officeDocument/2006/relationships/hyperlink" Target="https://james.grimmelmann.net/files/articles/talkin-bout-ai-generation.pdf"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smithmj@uncw.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ournals.sagepub.com/doi/pdf/10.1177/1747016123118044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new.nsf.gov/funding/opportunities?f%5B0%5D=student_educator_eligibility%3Agrad&amp;f%5B1%5D=student_educator_eligibility%3Apost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sf.gov/publications/pub_summ.jsp?ods_key=pap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sf.gov/awardsearch/advancedSearchResult?ProgEleCode=132Y00&amp;BooleanElement=Any&amp;BooleanRef=Any&amp;ActiveAwards=true#resul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ai-challenges.nist.gov/gena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8" Type="http://schemas.openxmlformats.org/officeDocument/2006/relationships/hyperlink" Target="https://new.nsf.gov/funding/opportunities" TargetMode="External"/><Relationship Id="rId13" Type="http://schemas.openxmlformats.org/officeDocument/2006/relationships/hyperlink" Target="https://sparq.stanford.edu/who-we-are/our-team" TargetMode="External"/><Relationship Id="rId3" Type="http://schemas.openxmlformats.org/officeDocument/2006/relationships/hyperlink" Target="https://www.nist.gov/system/files/documents/noindex/2024/04/26/RECOMMENDATIONS_%20Harnessing%20AI%20for%20Scientific%20Progress%20%283%29.pdf" TargetMode="External"/><Relationship Id="rId7" Type="http://schemas.openxmlformats.org/officeDocument/2006/relationships/hyperlink" Target="https://www.nsf.gov/awardsearch/advancedSearchResult?ProgEleCode=132Y00&amp;BooleanElement=Any&amp;BooleanRef=Any&amp;ActiveAwards=true#results&#8203;" TargetMode="External"/><Relationship Id="rId12" Type="http://schemas.openxmlformats.org/officeDocument/2006/relationships/hyperlink" Target="https://www.boston.gov/sites/default/files/file/2023/05/Guidelines-for-Using-Generative-AI-2023.pdf" TargetMode="External"/><Relationship Id="rId2" Type="http://schemas.openxmlformats.org/officeDocument/2006/relationships/hyperlink" Target="https://www.nist.gov/system/files/documents/noindex/2024/04/26/RECOMMENDATION_%20Encourage%20the%20Creation%20of%20Statewide%20Repositories%20for%20Police%20Body-worn%20Camera%20Footage.pdf" TargetMode="External"/><Relationship Id="rId1" Type="http://schemas.openxmlformats.org/officeDocument/2006/relationships/slideLayout" Target="../slideLayouts/slideLayout5.xml"/><Relationship Id="rId6" Type="http://schemas.openxmlformats.org/officeDocument/2006/relationships/hyperlink" Target="https://www.nist.gov/system/files/documents/noindex/2024/04/26/FINDINGS%20%26%20RECOMMENDATIONS_%20AI%20Safety.pdf" TargetMode="External"/><Relationship Id="rId11" Type="http://schemas.openxmlformats.org/officeDocument/2006/relationships/hyperlink" Target="https://www.aaas.org/" TargetMode="External"/><Relationship Id="rId5" Type="http://schemas.openxmlformats.org/officeDocument/2006/relationships/hyperlink" Target="https://www.nist.gov/system/files/documents/noindex/2024/04/26/FINDINGS_%20Enhancing%20AI%E2%80%99s%20Positive%20Impact%20on%20Science%20and%20Medicine.pdf" TargetMode="External"/><Relationship Id="rId10" Type="http://schemas.openxmlformats.org/officeDocument/2006/relationships/hyperlink" Target="https://cra.org/ccc/" TargetMode="External"/><Relationship Id="rId4" Type="http://schemas.openxmlformats.org/officeDocument/2006/relationships/hyperlink" Target="https://www.nist.gov/system/files/documents/noindex/2024/04/26/RECOMMENDATION_%20Require%20Public%20Summary%20Reporting%20on%20Use%20of%20High-Risk%20AI.pdf" TargetMode="External"/><Relationship Id="rId9" Type="http://schemas.openxmlformats.org/officeDocument/2006/relationships/hyperlink" Target="https://ai.gov/naiac/#COMMITTEE_REPORT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uncw.edu/myuncw/research/find-funding" TargetMode="External"/><Relationship Id="rId2" Type="http://schemas.openxmlformats.org/officeDocument/2006/relationships/hyperlink" Target="https://spin.infoedglobal.com/Home/SOLRSearch" TargetMode="External"/><Relationship Id="rId1" Type="http://schemas.openxmlformats.org/officeDocument/2006/relationships/slideLayout" Target="../slideLayouts/slideLayout5.xml"/><Relationship Id="rId4" Type="http://schemas.openxmlformats.org/officeDocument/2006/relationships/hyperlink" Target="mailto:Research@uncw.edu"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pq1devpartners@clarivat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s.sagepub.com/en-us/nam/chatgpt-and-generative-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s.sagepub.com/en-us/nam/chatgpt-and-generative-a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ADCF1-F9D8-5F07-9E94-2C1799573C2C}"/>
              </a:ext>
            </a:extLst>
          </p:cNvPr>
          <p:cNvSpPr>
            <a:spLocks noGrp="1"/>
          </p:cNvSpPr>
          <p:nvPr>
            <p:ph type="ctrTitle"/>
          </p:nvPr>
        </p:nvSpPr>
        <p:spPr>
          <a:xfrm>
            <a:off x="673790" y="1557274"/>
            <a:ext cx="7741287" cy="930072"/>
          </a:xfrm>
        </p:spPr>
        <p:txBody>
          <a:bodyPr/>
          <a:lstStyle/>
          <a:p>
            <a:r>
              <a:rPr lang="en-US"/>
              <a:t>Artificial Intelligence in Research </a:t>
            </a:r>
          </a:p>
        </p:txBody>
      </p:sp>
      <p:sp>
        <p:nvSpPr>
          <p:cNvPr id="7" name="Subtitle 6">
            <a:extLst>
              <a:ext uri="{FF2B5EF4-FFF2-40B4-BE49-F238E27FC236}">
                <a16:creationId xmlns:a16="http://schemas.microsoft.com/office/drawing/2014/main" id="{0D575C09-1E43-8866-8C23-A361FFC4C657}"/>
              </a:ext>
            </a:extLst>
          </p:cNvPr>
          <p:cNvSpPr>
            <a:spLocks noGrp="1"/>
          </p:cNvSpPr>
          <p:nvPr>
            <p:ph type="subTitle" idx="1"/>
          </p:nvPr>
        </p:nvSpPr>
        <p:spPr>
          <a:xfrm>
            <a:off x="1832044" y="2484845"/>
            <a:ext cx="5424779" cy="443198"/>
          </a:xfrm>
        </p:spPr>
        <p:txBody>
          <a:bodyPr vert="horz" wrap="square" lIns="0" tIns="0" rIns="0" bIns="0" rtlCol="0" anchor="t">
            <a:spAutoFit/>
          </a:bodyPr>
          <a:lstStyle/>
          <a:p>
            <a:r>
              <a:rPr lang="en-US" sz="3200" dirty="0"/>
              <a:t>CSB AI </a:t>
            </a:r>
            <a:r>
              <a:rPr lang="en-US" sz="3200" dirty="0" err="1"/>
              <a:t>Day|May</a:t>
            </a:r>
            <a:r>
              <a:rPr lang="en-US" sz="3200" dirty="0"/>
              <a:t> 14, 2024</a:t>
            </a:r>
            <a:endParaRPr lang="en-US" sz="3200" dirty="0">
              <a:cs typeface="Calibri"/>
            </a:endParaRPr>
          </a:p>
        </p:txBody>
      </p:sp>
    </p:spTree>
    <p:extLst>
      <p:ext uri="{BB962C8B-B14F-4D97-AF65-F5344CB8AC3E}">
        <p14:creationId xmlns:p14="http://schemas.microsoft.com/office/powerpoint/2010/main" val="297777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AD7A-4652-9113-C0A8-3A19922B3908}"/>
              </a:ext>
            </a:extLst>
          </p:cNvPr>
          <p:cNvSpPr>
            <a:spLocks noGrp="1"/>
          </p:cNvSpPr>
          <p:nvPr>
            <p:ph type="title"/>
          </p:nvPr>
        </p:nvSpPr>
        <p:spPr>
          <a:xfrm>
            <a:off x="213360" y="362079"/>
            <a:ext cx="7091680" cy="609398"/>
          </a:xfrm>
        </p:spPr>
        <p:txBody>
          <a:bodyPr/>
          <a:lstStyle/>
          <a:p>
            <a:r>
              <a:rPr lang="en-US" b="1">
                <a:hlinkClick r:id="rId2"/>
              </a:rPr>
              <a:t>Wiley best practice guidelines</a:t>
            </a:r>
            <a:endParaRPr lang="en-US" b="1"/>
          </a:p>
        </p:txBody>
      </p:sp>
      <p:pic>
        <p:nvPicPr>
          <p:cNvPr id="5" name="Content Placeholder 4" descr="A screenshot of a computer&#10;&#10;Description automatically generated">
            <a:extLst>
              <a:ext uri="{FF2B5EF4-FFF2-40B4-BE49-F238E27FC236}">
                <a16:creationId xmlns:a16="http://schemas.microsoft.com/office/drawing/2014/main" id="{1F353934-C3E6-D284-C04D-A953DE803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960" y="1162821"/>
            <a:ext cx="8874341" cy="4774240"/>
          </a:xfrm>
        </p:spPr>
      </p:pic>
    </p:spTree>
    <p:extLst>
      <p:ext uri="{BB962C8B-B14F-4D97-AF65-F5344CB8AC3E}">
        <p14:creationId xmlns:p14="http://schemas.microsoft.com/office/powerpoint/2010/main" val="240634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BDE1-F74B-9CB3-613C-C3EB864F8F5D}"/>
              </a:ext>
            </a:extLst>
          </p:cNvPr>
          <p:cNvSpPr>
            <a:spLocks noGrp="1"/>
          </p:cNvSpPr>
          <p:nvPr>
            <p:ph type="title"/>
          </p:nvPr>
        </p:nvSpPr>
        <p:spPr>
          <a:xfrm>
            <a:off x="91439" y="335483"/>
            <a:ext cx="8844327" cy="609398"/>
          </a:xfrm>
        </p:spPr>
        <p:txBody>
          <a:bodyPr>
            <a:noAutofit/>
          </a:bodyPr>
          <a:lstStyle/>
          <a:p>
            <a:r>
              <a:rPr lang="en-US" b="1"/>
              <a:t>Committee on Publication Ethics (COPE) </a:t>
            </a:r>
          </a:p>
        </p:txBody>
      </p:sp>
      <p:pic>
        <p:nvPicPr>
          <p:cNvPr id="5" name="Content Placeholder 4" descr="A screenshot of a computer&#10;&#10;Description automatically generated">
            <a:extLst>
              <a:ext uri="{FF2B5EF4-FFF2-40B4-BE49-F238E27FC236}">
                <a16:creationId xmlns:a16="http://schemas.microsoft.com/office/drawing/2014/main" id="{454AEA0E-3CE2-4A8F-8460-5FC6504F2C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227" y="1317624"/>
            <a:ext cx="8844327" cy="4595495"/>
          </a:xfrm>
        </p:spPr>
      </p:pic>
    </p:spTree>
    <p:extLst>
      <p:ext uri="{BB962C8B-B14F-4D97-AF65-F5344CB8AC3E}">
        <p14:creationId xmlns:p14="http://schemas.microsoft.com/office/powerpoint/2010/main" val="344209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5C8A-6005-58AB-67EF-6625304C6C9A}"/>
              </a:ext>
            </a:extLst>
          </p:cNvPr>
          <p:cNvSpPr>
            <a:spLocks noGrp="1"/>
          </p:cNvSpPr>
          <p:nvPr>
            <p:ph type="title"/>
          </p:nvPr>
        </p:nvSpPr>
        <p:spPr>
          <a:xfrm>
            <a:off x="320040" y="362079"/>
            <a:ext cx="7920038" cy="609398"/>
          </a:xfrm>
        </p:spPr>
        <p:txBody>
          <a:bodyPr/>
          <a:lstStyle/>
          <a:p>
            <a:r>
              <a:rPr lang="en-US" b="1"/>
              <a:t>Considerations for Adopting AI</a:t>
            </a:r>
          </a:p>
        </p:txBody>
      </p:sp>
      <p:sp>
        <p:nvSpPr>
          <p:cNvPr id="3" name="Content Placeholder 2">
            <a:extLst>
              <a:ext uri="{FF2B5EF4-FFF2-40B4-BE49-F238E27FC236}">
                <a16:creationId xmlns:a16="http://schemas.microsoft.com/office/drawing/2014/main" id="{97F46EAF-EF94-6AD3-E4E5-5B3E25F436A8}"/>
              </a:ext>
            </a:extLst>
          </p:cNvPr>
          <p:cNvSpPr>
            <a:spLocks noGrp="1"/>
          </p:cNvSpPr>
          <p:nvPr>
            <p:ph idx="1"/>
          </p:nvPr>
        </p:nvSpPr>
        <p:spPr/>
        <p:txBody>
          <a:bodyPr/>
          <a:lstStyle/>
          <a:p>
            <a:pPr marL="0" indent="0">
              <a:buNone/>
            </a:pPr>
            <a:r>
              <a:rPr lang="en-US">
                <a:latin typeface="Avenir Next LT Pro" panose="020B0504020202020204" pitchFamily="34" charset="0"/>
              </a:rPr>
              <a:t>Highest level of transparency</a:t>
            </a:r>
          </a:p>
          <a:p>
            <a:pPr marL="0" indent="0">
              <a:buNone/>
            </a:pPr>
            <a:r>
              <a:rPr lang="en-US">
                <a:latin typeface="Avenir Next LT Pro" panose="020B0504020202020204" pitchFamily="34" charset="0"/>
              </a:rPr>
              <a:t>Provide detailed information</a:t>
            </a:r>
          </a:p>
          <a:p>
            <a:pPr marL="0" indent="0">
              <a:buNone/>
            </a:pPr>
            <a:r>
              <a:rPr lang="en-US">
                <a:latin typeface="Avenir Next LT Pro" panose="020B0504020202020204" pitchFamily="34" charset="0"/>
              </a:rPr>
              <a:t>Methodologies</a:t>
            </a:r>
          </a:p>
          <a:p>
            <a:pPr marL="0" indent="0">
              <a:buNone/>
            </a:pPr>
            <a:r>
              <a:rPr lang="en-US">
                <a:latin typeface="Avenir Next LT Pro" panose="020B0504020202020204" pitchFamily="34" charset="0"/>
              </a:rPr>
              <a:t>Data sources</a:t>
            </a:r>
          </a:p>
          <a:p>
            <a:pPr marL="0" indent="0">
              <a:buNone/>
            </a:pPr>
            <a:r>
              <a:rPr lang="en-US">
                <a:latin typeface="Avenir Next LT Pro" panose="020B0504020202020204" pitchFamily="34" charset="0"/>
              </a:rPr>
              <a:t>Updates to their algorithms</a:t>
            </a:r>
          </a:p>
        </p:txBody>
      </p:sp>
    </p:spTree>
    <p:extLst>
      <p:ext uri="{BB962C8B-B14F-4D97-AF65-F5344CB8AC3E}">
        <p14:creationId xmlns:p14="http://schemas.microsoft.com/office/powerpoint/2010/main" val="268685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E05E-FBB6-70EC-FE5C-22BFA228EA81}"/>
              </a:ext>
            </a:extLst>
          </p:cNvPr>
          <p:cNvSpPr>
            <a:spLocks noGrp="1"/>
          </p:cNvSpPr>
          <p:nvPr>
            <p:ph type="title"/>
          </p:nvPr>
        </p:nvSpPr>
        <p:spPr>
          <a:xfrm>
            <a:off x="548640" y="362079"/>
            <a:ext cx="5547360" cy="609398"/>
          </a:xfrm>
        </p:spPr>
        <p:txBody>
          <a:bodyPr/>
          <a:lstStyle/>
          <a:p>
            <a:r>
              <a:rPr lang="en-US" b="1"/>
              <a:t>When investigating…</a:t>
            </a:r>
          </a:p>
        </p:txBody>
      </p:sp>
      <p:sp>
        <p:nvSpPr>
          <p:cNvPr id="3" name="Content Placeholder 2">
            <a:extLst>
              <a:ext uri="{FF2B5EF4-FFF2-40B4-BE49-F238E27FC236}">
                <a16:creationId xmlns:a16="http://schemas.microsoft.com/office/drawing/2014/main" id="{C6C33F6C-0D9B-1626-90D6-5073CE801D59}"/>
              </a:ext>
            </a:extLst>
          </p:cNvPr>
          <p:cNvSpPr>
            <a:spLocks noGrp="1"/>
          </p:cNvSpPr>
          <p:nvPr>
            <p:ph idx="1"/>
          </p:nvPr>
        </p:nvSpPr>
        <p:spPr/>
        <p:txBody>
          <a:bodyPr/>
          <a:lstStyle/>
          <a:p>
            <a:pPr marL="0" indent="0">
              <a:buNone/>
            </a:pPr>
            <a:r>
              <a:rPr lang="en-US">
                <a:latin typeface="Avenir Next LT Pro" panose="020B0504020202020204" pitchFamily="34" charset="0"/>
              </a:rPr>
              <a:t>FAQ’s</a:t>
            </a:r>
          </a:p>
          <a:p>
            <a:pPr marL="0" indent="0">
              <a:buNone/>
            </a:pPr>
            <a:r>
              <a:rPr lang="en-US">
                <a:latin typeface="Avenir Next LT Pro" panose="020B0504020202020204" pitchFamily="34" charset="0"/>
              </a:rPr>
              <a:t>About us/Technology/Our Approach</a:t>
            </a:r>
          </a:p>
          <a:p>
            <a:pPr marL="0" indent="0">
              <a:buNone/>
            </a:pPr>
            <a:r>
              <a:rPr lang="en-US">
                <a:latin typeface="Avenir Next LT Pro" panose="020B0504020202020204" pitchFamily="34" charset="0"/>
              </a:rPr>
              <a:t>Documentation and Help Centers</a:t>
            </a:r>
          </a:p>
          <a:p>
            <a:pPr marL="0" indent="0">
              <a:buNone/>
            </a:pPr>
            <a:r>
              <a:rPr lang="en-US">
                <a:latin typeface="Avenir Next LT Pro" panose="020B0504020202020204" pitchFamily="34" charset="0"/>
              </a:rPr>
              <a:t>White papers/Technical papers</a:t>
            </a:r>
          </a:p>
          <a:p>
            <a:pPr marL="0" indent="0">
              <a:buNone/>
            </a:pPr>
            <a:r>
              <a:rPr lang="en-US">
                <a:latin typeface="Avenir Next LT Pro" panose="020B0504020202020204" pitchFamily="34" charset="0"/>
              </a:rPr>
              <a:t>Webinars and Tutorial Videos</a:t>
            </a:r>
          </a:p>
          <a:p>
            <a:pPr marL="0" indent="0">
              <a:buNone/>
            </a:pPr>
            <a:r>
              <a:rPr lang="en-US">
                <a:latin typeface="Avenir Next LT Pro" panose="020B0504020202020204" pitchFamily="34" charset="0"/>
              </a:rPr>
              <a:t>Developer/API Documentation</a:t>
            </a:r>
          </a:p>
          <a:p>
            <a:pPr marL="0" indent="0">
              <a:buNone/>
            </a:pPr>
            <a:r>
              <a:rPr lang="en-US">
                <a:latin typeface="Avenir Next LT Pro" panose="020B0504020202020204" pitchFamily="34" charset="0"/>
              </a:rPr>
              <a:t>Terms of Service and Privacy Policy</a:t>
            </a:r>
          </a:p>
          <a:p>
            <a:pPr marL="0" indent="0">
              <a:buNone/>
            </a:pPr>
            <a:r>
              <a:rPr lang="en-US">
                <a:latin typeface="Avenir Next LT Pro" panose="020B0504020202020204" pitchFamily="34" charset="0"/>
              </a:rPr>
              <a:t>Research Publications and Conference Proceedings</a:t>
            </a:r>
          </a:p>
        </p:txBody>
      </p:sp>
    </p:spTree>
    <p:extLst>
      <p:ext uri="{BB962C8B-B14F-4D97-AF65-F5344CB8AC3E}">
        <p14:creationId xmlns:p14="http://schemas.microsoft.com/office/powerpoint/2010/main" val="283808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7A30-410E-6BCD-CE40-987DC3E7C3BB}"/>
              </a:ext>
            </a:extLst>
          </p:cNvPr>
          <p:cNvSpPr>
            <a:spLocks noGrp="1"/>
          </p:cNvSpPr>
          <p:nvPr>
            <p:ph type="title"/>
          </p:nvPr>
        </p:nvSpPr>
        <p:spPr/>
        <p:txBody>
          <a:bodyPr>
            <a:normAutofit fontScale="90000"/>
          </a:bodyPr>
          <a:lstStyle/>
          <a:p>
            <a:r>
              <a:rPr lang="en-US" sz="4100" b="1">
                <a:latin typeface="Avenir Next LT Pro" panose="020B0504020202020204" pitchFamily="34" charset="0"/>
              </a:rPr>
              <a:t>Framework for Assessing Research Tools</a:t>
            </a:r>
          </a:p>
        </p:txBody>
      </p:sp>
      <p:sp>
        <p:nvSpPr>
          <p:cNvPr id="7" name="Content Placeholder 6">
            <a:extLst>
              <a:ext uri="{FF2B5EF4-FFF2-40B4-BE49-F238E27FC236}">
                <a16:creationId xmlns:a16="http://schemas.microsoft.com/office/drawing/2014/main" id="{C45CBF8C-F6BB-8BA5-38DA-4C8FC530C84D}"/>
              </a:ext>
            </a:extLst>
          </p:cNvPr>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marL="0" indent="0">
              <a:buNone/>
            </a:pPr>
            <a:r>
              <a:rPr lang="en-US" sz="1200"/>
              <a:t>   Source: </a:t>
            </a:r>
            <a:r>
              <a:rPr lang="en-US" sz="1200">
                <a:hlinkClick r:id="rId2"/>
              </a:rPr>
              <a:t>Temple University</a:t>
            </a:r>
            <a:endParaRPr lang="en-US" sz="1200"/>
          </a:p>
        </p:txBody>
      </p:sp>
      <p:pic>
        <p:nvPicPr>
          <p:cNvPr id="9" name="Picture 8" descr="A screenshot of a computer&#10;&#10;Description automatically generated">
            <a:extLst>
              <a:ext uri="{FF2B5EF4-FFF2-40B4-BE49-F238E27FC236}">
                <a16:creationId xmlns:a16="http://schemas.microsoft.com/office/drawing/2014/main" id="{573F0DD9-D7CE-D344-C2BC-56B347E87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629" y="1690688"/>
            <a:ext cx="8354591" cy="4058216"/>
          </a:xfrm>
          <a:prstGeom prst="rect">
            <a:avLst/>
          </a:prstGeom>
        </p:spPr>
      </p:pic>
    </p:spTree>
    <p:extLst>
      <p:ext uri="{BB962C8B-B14F-4D97-AF65-F5344CB8AC3E}">
        <p14:creationId xmlns:p14="http://schemas.microsoft.com/office/powerpoint/2010/main" val="421588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8592-1F10-62F0-BDC6-73463246BFB7}"/>
              </a:ext>
            </a:extLst>
          </p:cNvPr>
          <p:cNvSpPr>
            <a:spLocks noGrp="1"/>
          </p:cNvSpPr>
          <p:nvPr>
            <p:ph type="title"/>
          </p:nvPr>
        </p:nvSpPr>
        <p:spPr>
          <a:xfrm>
            <a:off x="81280" y="253342"/>
            <a:ext cx="8798560" cy="996950"/>
          </a:xfrm>
        </p:spPr>
        <p:txBody>
          <a:bodyPr>
            <a:normAutofit/>
          </a:bodyPr>
          <a:lstStyle/>
          <a:p>
            <a:r>
              <a:rPr lang="en-US" b="1"/>
              <a:t>Research Rabbit: Methodology Search</a:t>
            </a:r>
          </a:p>
        </p:txBody>
      </p:sp>
      <p:pic>
        <p:nvPicPr>
          <p:cNvPr id="5" name="Content Placeholder 4" descr="A screenshot of a computer&#10;&#10;Description automatically generated">
            <a:extLst>
              <a:ext uri="{FF2B5EF4-FFF2-40B4-BE49-F238E27FC236}">
                <a16:creationId xmlns:a16="http://schemas.microsoft.com/office/drawing/2014/main" id="{B414A211-02A4-56E2-3586-F843C57A01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025" y="1440791"/>
            <a:ext cx="10515600" cy="4166917"/>
          </a:xfrm>
        </p:spPr>
      </p:pic>
      <p:sp>
        <p:nvSpPr>
          <p:cNvPr id="6" name="TextBox 5">
            <a:extLst>
              <a:ext uri="{FF2B5EF4-FFF2-40B4-BE49-F238E27FC236}">
                <a16:creationId xmlns:a16="http://schemas.microsoft.com/office/drawing/2014/main" id="{9D7D206C-CD19-0080-04BA-3F3C78F8A047}"/>
              </a:ext>
            </a:extLst>
          </p:cNvPr>
          <p:cNvSpPr txBox="1"/>
          <p:nvPr/>
        </p:nvSpPr>
        <p:spPr>
          <a:xfrm>
            <a:off x="8477251" y="1952625"/>
            <a:ext cx="3133724" cy="523220"/>
          </a:xfrm>
          <a:prstGeom prst="rect">
            <a:avLst/>
          </a:prstGeom>
          <a:noFill/>
        </p:spPr>
        <p:txBody>
          <a:bodyPr wrap="square" rtlCol="0">
            <a:spAutoFit/>
          </a:bodyPr>
          <a:lstStyle/>
          <a:p>
            <a:r>
              <a:rPr lang="en-US" sz="1400"/>
              <a:t> what finance papers reference  quasi-experiment</a:t>
            </a:r>
          </a:p>
        </p:txBody>
      </p:sp>
      <p:sp>
        <p:nvSpPr>
          <p:cNvPr id="7" name="Rectangle 6">
            <a:extLst>
              <a:ext uri="{FF2B5EF4-FFF2-40B4-BE49-F238E27FC236}">
                <a16:creationId xmlns:a16="http://schemas.microsoft.com/office/drawing/2014/main" id="{860A31EC-4511-7A59-3A41-E2B0F7EEEDFF}"/>
              </a:ext>
            </a:extLst>
          </p:cNvPr>
          <p:cNvSpPr/>
          <p:nvPr/>
        </p:nvSpPr>
        <p:spPr>
          <a:xfrm>
            <a:off x="8560253" y="1952625"/>
            <a:ext cx="3050722" cy="5232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5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BA67-6201-A6BF-D8DC-F0748E52278C}"/>
              </a:ext>
            </a:extLst>
          </p:cNvPr>
          <p:cNvSpPr>
            <a:spLocks noGrp="1"/>
          </p:cNvSpPr>
          <p:nvPr>
            <p:ph type="title"/>
          </p:nvPr>
        </p:nvSpPr>
        <p:spPr>
          <a:xfrm>
            <a:off x="621030" y="128587"/>
            <a:ext cx="7267576" cy="1190625"/>
          </a:xfrm>
        </p:spPr>
        <p:txBody>
          <a:bodyPr>
            <a:normAutofit/>
          </a:bodyPr>
          <a:lstStyle/>
          <a:p>
            <a:r>
              <a:rPr lang="en-US" b="1"/>
              <a:t>Elicit: Methodology Search</a:t>
            </a:r>
          </a:p>
        </p:txBody>
      </p:sp>
      <p:pic>
        <p:nvPicPr>
          <p:cNvPr id="5" name="Content Placeholder 4" descr="A screenshot of a computer&#10;&#10;Description automatically generated">
            <a:extLst>
              <a:ext uri="{FF2B5EF4-FFF2-40B4-BE49-F238E27FC236}">
                <a16:creationId xmlns:a16="http://schemas.microsoft.com/office/drawing/2014/main" id="{BEB56761-C62F-4044-6253-B57F4A232A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205183"/>
            <a:ext cx="9753600" cy="5652817"/>
          </a:xfrm>
        </p:spPr>
      </p:pic>
      <p:sp>
        <p:nvSpPr>
          <p:cNvPr id="6" name="Arrow: Right 5">
            <a:extLst>
              <a:ext uri="{FF2B5EF4-FFF2-40B4-BE49-F238E27FC236}">
                <a16:creationId xmlns:a16="http://schemas.microsoft.com/office/drawing/2014/main" id="{B36F62BF-0500-BA50-6F44-AE6AE57778DB}"/>
              </a:ext>
            </a:extLst>
          </p:cNvPr>
          <p:cNvSpPr/>
          <p:nvPr/>
        </p:nvSpPr>
        <p:spPr>
          <a:xfrm>
            <a:off x="4053840" y="1919152"/>
            <a:ext cx="2143125" cy="647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a:p>
            <a:pPr algn="ctr"/>
            <a:endParaRPr lang="en-US" sz="900"/>
          </a:p>
          <a:p>
            <a:pPr algn="ctr"/>
            <a:r>
              <a:rPr lang="en-US" sz="900"/>
              <a:t>Research question</a:t>
            </a:r>
          </a:p>
          <a:p>
            <a:pPr algn="ctr"/>
            <a:endParaRPr lang="en-US"/>
          </a:p>
        </p:txBody>
      </p:sp>
      <p:sp>
        <p:nvSpPr>
          <p:cNvPr id="7" name="Rectangle 6">
            <a:extLst>
              <a:ext uri="{FF2B5EF4-FFF2-40B4-BE49-F238E27FC236}">
                <a16:creationId xmlns:a16="http://schemas.microsoft.com/office/drawing/2014/main" id="{FA4733E2-1C02-F14E-7652-7CC42749C2C9}"/>
              </a:ext>
            </a:extLst>
          </p:cNvPr>
          <p:cNvSpPr/>
          <p:nvPr/>
        </p:nvSpPr>
        <p:spPr>
          <a:xfrm>
            <a:off x="3182302" y="3518262"/>
            <a:ext cx="2476818" cy="2503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79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B3E6-D564-0567-08DD-1211E526DA51}"/>
              </a:ext>
            </a:extLst>
          </p:cNvPr>
          <p:cNvSpPr>
            <a:spLocks noGrp="1"/>
          </p:cNvSpPr>
          <p:nvPr>
            <p:ph type="title"/>
          </p:nvPr>
        </p:nvSpPr>
        <p:spPr/>
        <p:txBody>
          <a:bodyPr/>
          <a:lstStyle/>
          <a:p>
            <a:r>
              <a:rPr lang="en-US" b="1"/>
              <a:t>Use case in Marketing Education</a:t>
            </a:r>
          </a:p>
        </p:txBody>
      </p:sp>
      <p:sp>
        <p:nvSpPr>
          <p:cNvPr id="3" name="Content Placeholder 2">
            <a:extLst>
              <a:ext uri="{FF2B5EF4-FFF2-40B4-BE49-F238E27FC236}">
                <a16:creationId xmlns:a16="http://schemas.microsoft.com/office/drawing/2014/main" id="{94BF9134-1A47-3C9E-4B5F-090540F62028}"/>
              </a:ext>
            </a:extLst>
          </p:cNvPr>
          <p:cNvSpPr>
            <a:spLocks noGrp="1"/>
          </p:cNvSpPr>
          <p:nvPr>
            <p:ph idx="1"/>
          </p:nvPr>
        </p:nvSpPr>
        <p:spPr/>
        <p:txBody>
          <a:bodyPr>
            <a:normAutofit lnSpcReduction="10000"/>
          </a:bodyPr>
          <a:lstStyle/>
          <a:p>
            <a:pPr marL="0" indent="0">
              <a:buNone/>
            </a:pPr>
            <a:r>
              <a:rPr lang="en-US">
                <a:highlight>
                  <a:srgbClr val="F9F9FE"/>
                </a:highlight>
                <a:latin typeface="Avenir Next LT Pro" panose="020B0504020202020204" pitchFamily="34" charset="0"/>
              </a:rPr>
              <a:t>E</a:t>
            </a:r>
            <a:r>
              <a:rPr lang="en-US" b="0" i="0">
                <a:effectLst/>
                <a:highlight>
                  <a:srgbClr val="F9F9FE"/>
                </a:highlight>
                <a:latin typeface="Avenir Next LT Pro" panose="020B0504020202020204" pitchFamily="34" charset="0"/>
              </a:rPr>
              <a:t>xplored the significance of generative AI, particularly in the form of ChatGPT, and its potential implications for marketing educators and students. </a:t>
            </a:r>
            <a:r>
              <a:rPr lang="en-US">
                <a:highlight>
                  <a:srgbClr val="F9F9FE"/>
                </a:highlight>
                <a:latin typeface="Avenir Next LT Pro" panose="020B0504020202020204" pitchFamily="34" charset="0"/>
              </a:rPr>
              <a:t>Students=131, Educators 47, follow up = 19</a:t>
            </a:r>
            <a:endParaRPr lang="en-US" b="0" i="0">
              <a:effectLst/>
              <a:highlight>
                <a:srgbClr val="F9F9FE"/>
              </a:highlight>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r>
              <a:rPr lang="en-US" sz="1300">
                <a:latin typeface="Avenir Next LT Pro" panose="020B0504020202020204" pitchFamily="34" charset="0"/>
              </a:rPr>
              <a:t>Source: </a:t>
            </a:r>
            <a:r>
              <a:rPr lang="en-US" sz="1300">
                <a:latin typeface="Avenir Next LT Pro" panose="020B0504020202020204" pitchFamily="34" charset="0"/>
                <a:hlinkClick r:id="rId3"/>
              </a:rPr>
              <a:t>Guha, A., Grewal, D., &amp; Atlas, S. (2024). Generative AI and Marketing Education: What the Future Holds. Journal of Marketing Education, 46(1), 6–17. https://doi-org.liblink.uncw.edu/10.1177/02734753231215436</a:t>
            </a:r>
            <a:endParaRPr lang="en-US" sz="1300">
              <a:latin typeface="Avenir Next LT Pro" panose="020B0504020202020204" pitchFamily="34" charset="0"/>
            </a:endParaRPr>
          </a:p>
        </p:txBody>
      </p:sp>
      <p:sp>
        <p:nvSpPr>
          <p:cNvPr id="4" name="TextBox 3">
            <a:extLst>
              <a:ext uri="{FF2B5EF4-FFF2-40B4-BE49-F238E27FC236}">
                <a16:creationId xmlns:a16="http://schemas.microsoft.com/office/drawing/2014/main" id="{03F2B4EA-F10C-84FB-67D3-EB65FEBABB80}"/>
              </a:ext>
            </a:extLst>
          </p:cNvPr>
          <p:cNvSpPr txBox="1"/>
          <p:nvPr/>
        </p:nvSpPr>
        <p:spPr>
          <a:xfrm>
            <a:off x="5640404" y="2974206"/>
            <a:ext cx="914400" cy="914400"/>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id="{6D3200CC-9229-9AFB-C7FA-C9A4124D13A1}"/>
              </a:ext>
            </a:extLst>
          </p:cNvPr>
          <p:cNvSpPr txBox="1"/>
          <p:nvPr/>
        </p:nvSpPr>
        <p:spPr>
          <a:xfrm>
            <a:off x="5640404" y="2974206"/>
            <a:ext cx="914400" cy="914400"/>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958AFDFD-AD0A-2B7A-58D7-08A71DFE2FAC}"/>
              </a:ext>
            </a:extLst>
          </p:cNvPr>
          <p:cNvSpPr txBox="1"/>
          <p:nvPr/>
        </p:nvSpPr>
        <p:spPr>
          <a:xfrm>
            <a:off x="5640404" y="2974206"/>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11C4D9CD-E13E-CBCD-EAC5-68074A508FCF}"/>
              </a:ext>
            </a:extLst>
          </p:cNvPr>
          <p:cNvSpPr txBox="1"/>
          <p:nvPr/>
        </p:nvSpPr>
        <p:spPr>
          <a:xfrm>
            <a:off x="5640404" y="2974206"/>
            <a:ext cx="914400" cy="914400"/>
          </a:xfrm>
          <a:prstGeom prst="rect">
            <a:avLst/>
          </a:prstGeom>
          <a:noFill/>
        </p:spPr>
        <p:txBody>
          <a:bodyPr wrap="square" rtlCol="0">
            <a:spAutoFit/>
          </a:bodyPr>
          <a:lstStyle/>
          <a:p>
            <a:endParaRPr lang="en-US"/>
          </a:p>
        </p:txBody>
      </p:sp>
      <p:graphicFrame>
        <p:nvGraphicFramePr>
          <p:cNvPr id="8" name="Table 7">
            <a:extLst>
              <a:ext uri="{FF2B5EF4-FFF2-40B4-BE49-F238E27FC236}">
                <a16:creationId xmlns:a16="http://schemas.microsoft.com/office/drawing/2014/main" id="{89E8DA24-03C0-7649-48F7-BCA9C9999EDC}"/>
              </a:ext>
            </a:extLst>
          </p:cNvPr>
          <p:cNvGraphicFramePr>
            <a:graphicFrameLocks noGrp="1"/>
          </p:cNvGraphicFramePr>
          <p:nvPr/>
        </p:nvGraphicFramePr>
        <p:xfrm>
          <a:off x="1186542" y="3281863"/>
          <a:ext cx="9187544" cy="2084796"/>
        </p:xfrm>
        <a:graphic>
          <a:graphicData uri="http://schemas.openxmlformats.org/drawingml/2006/table">
            <a:tbl>
              <a:tblPr firstRow="1" bandRow="1">
                <a:tableStyleId>{5C22544A-7EE6-4342-B048-85BDC9FD1C3A}</a:tableStyleId>
              </a:tblPr>
              <a:tblGrid>
                <a:gridCol w="4593772">
                  <a:extLst>
                    <a:ext uri="{9D8B030D-6E8A-4147-A177-3AD203B41FA5}">
                      <a16:colId xmlns:a16="http://schemas.microsoft.com/office/drawing/2014/main" val="2897618622"/>
                    </a:ext>
                  </a:extLst>
                </a:gridCol>
                <a:gridCol w="4593772">
                  <a:extLst>
                    <a:ext uri="{9D8B030D-6E8A-4147-A177-3AD203B41FA5}">
                      <a16:colId xmlns:a16="http://schemas.microsoft.com/office/drawing/2014/main" val="2813959605"/>
                    </a:ext>
                  </a:extLst>
                </a:gridCol>
              </a:tblGrid>
              <a:tr h="521199">
                <a:tc>
                  <a:txBody>
                    <a:bodyPr/>
                    <a:lstStyle/>
                    <a:p>
                      <a:r>
                        <a:rPr lang="en-US">
                          <a:latin typeface="Avenir Next LT Pro" panose="020B0504020202020204" pitchFamily="34" charset="0"/>
                        </a:rPr>
                        <a:t>Benefits</a:t>
                      </a:r>
                    </a:p>
                  </a:txBody>
                  <a:tcPr/>
                </a:tc>
                <a:tc>
                  <a:txBody>
                    <a:bodyPr/>
                    <a:lstStyle/>
                    <a:p>
                      <a:r>
                        <a:rPr lang="en-US">
                          <a:latin typeface="Avenir Next LT Pro" panose="020B0504020202020204" pitchFamily="34" charset="0"/>
                        </a:rPr>
                        <a:t>Challenges</a:t>
                      </a:r>
                    </a:p>
                  </a:txBody>
                  <a:tcPr/>
                </a:tc>
                <a:extLst>
                  <a:ext uri="{0D108BD9-81ED-4DB2-BD59-A6C34878D82A}">
                    <a16:rowId xmlns:a16="http://schemas.microsoft.com/office/drawing/2014/main" val="3177176960"/>
                  </a:ext>
                </a:extLst>
              </a:tr>
              <a:tr h="521199">
                <a:tc>
                  <a:txBody>
                    <a:bodyPr/>
                    <a:lstStyle/>
                    <a:p>
                      <a:r>
                        <a:rPr lang="en-US" sz="1800" b="0" i="0" kern="1200">
                          <a:solidFill>
                            <a:schemeClr val="dk1"/>
                          </a:solidFill>
                          <a:effectLst/>
                          <a:latin typeface="Avenir Next LT Pro" panose="020B0504020202020204" pitchFamily="34" charset="0"/>
                          <a:ea typeface="+mn-ea"/>
                          <a:cs typeface="+mn-cs"/>
                        </a:rPr>
                        <a:t>Enhances Learning Experiences</a:t>
                      </a:r>
                      <a:endParaRPr lang="en-US">
                        <a:latin typeface="Avenir Next LT Pro" panose="020B0504020202020204" pitchFamily="34" charset="0"/>
                      </a:endParaRPr>
                    </a:p>
                  </a:txBody>
                  <a:tcPr/>
                </a:tc>
                <a:tc>
                  <a:txBody>
                    <a:bodyPr/>
                    <a:lstStyle/>
                    <a:p>
                      <a:r>
                        <a:rPr lang="en-US" sz="1800" b="0" i="0" kern="1200">
                          <a:solidFill>
                            <a:schemeClr val="dk1"/>
                          </a:solidFill>
                          <a:effectLst/>
                          <a:latin typeface="Avenir Next LT Pro" panose="020B0504020202020204" pitchFamily="34" charset="0"/>
                          <a:ea typeface="+mn-ea"/>
                          <a:cs typeface="+mn-cs"/>
                        </a:rPr>
                        <a:t>Accuracy and Bias</a:t>
                      </a:r>
                      <a:endParaRPr lang="en-US">
                        <a:latin typeface="Avenir Next LT Pro" panose="020B0504020202020204" pitchFamily="34" charset="0"/>
                      </a:endParaRPr>
                    </a:p>
                  </a:txBody>
                  <a:tcPr/>
                </a:tc>
                <a:extLst>
                  <a:ext uri="{0D108BD9-81ED-4DB2-BD59-A6C34878D82A}">
                    <a16:rowId xmlns:a16="http://schemas.microsoft.com/office/drawing/2014/main" val="3156992207"/>
                  </a:ext>
                </a:extLst>
              </a:tr>
              <a:tr h="521199">
                <a:tc>
                  <a:txBody>
                    <a:bodyPr/>
                    <a:lstStyle/>
                    <a:p>
                      <a:r>
                        <a:rPr lang="en-US">
                          <a:latin typeface="Avenir Next LT Pro" panose="020B0504020202020204" pitchFamily="34" charset="0"/>
                        </a:rPr>
                        <a:t>Prepares Students for Future Jobs</a:t>
                      </a:r>
                    </a:p>
                  </a:txBody>
                  <a:tcPr/>
                </a:tc>
                <a:tc>
                  <a:txBody>
                    <a:bodyPr/>
                    <a:lstStyle/>
                    <a:p>
                      <a:r>
                        <a:rPr lang="en-US">
                          <a:latin typeface="Avenir Next LT Pro" panose="020B0504020202020204" pitchFamily="34" charset="0"/>
                        </a:rPr>
                        <a:t>Plagiarism Concerns</a:t>
                      </a:r>
                    </a:p>
                  </a:txBody>
                  <a:tcPr/>
                </a:tc>
                <a:extLst>
                  <a:ext uri="{0D108BD9-81ED-4DB2-BD59-A6C34878D82A}">
                    <a16:rowId xmlns:a16="http://schemas.microsoft.com/office/drawing/2014/main" val="825322019"/>
                  </a:ext>
                </a:extLst>
              </a:tr>
              <a:tr h="521199">
                <a:tc>
                  <a:txBody>
                    <a:bodyPr/>
                    <a:lstStyle/>
                    <a:p>
                      <a:r>
                        <a:rPr lang="en-US" sz="1800" b="0" i="0" kern="1200">
                          <a:solidFill>
                            <a:schemeClr val="dk1"/>
                          </a:solidFill>
                          <a:effectLst/>
                          <a:latin typeface="Avenir Next LT Pro" panose="020B0504020202020204" pitchFamily="34" charset="0"/>
                          <a:ea typeface="+mn-ea"/>
                          <a:cs typeface="+mn-cs"/>
                        </a:rPr>
                        <a:t>Promotes Innovation and Creativity</a:t>
                      </a:r>
                      <a:endParaRPr lang="en-US">
                        <a:latin typeface="Avenir Next LT Pro" panose="020B0504020202020204" pitchFamily="34" charset="0"/>
                      </a:endParaRPr>
                    </a:p>
                  </a:txBody>
                  <a:tcPr/>
                </a:tc>
                <a:tc>
                  <a:txBody>
                    <a:bodyPr/>
                    <a:lstStyle/>
                    <a:p>
                      <a:r>
                        <a:rPr lang="en-US" sz="1800" b="0" i="0" kern="1200">
                          <a:solidFill>
                            <a:schemeClr val="dk1"/>
                          </a:solidFill>
                          <a:effectLst/>
                          <a:latin typeface="Avenir Next LT Pro" panose="020B0504020202020204" pitchFamily="34" charset="0"/>
                          <a:ea typeface="+mn-ea"/>
                          <a:cs typeface="+mn-cs"/>
                        </a:rPr>
                        <a:t>Impact on Critical Thinking</a:t>
                      </a:r>
                      <a:endParaRPr lang="en-US">
                        <a:latin typeface="Avenir Next LT Pro" panose="020B0504020202020204" pitchFamily="34" charset="0"/>
                      </a:endParaRPr>
                    </a:p>
                  </a:txBody>
                  <a:tcPr/>
                </a:tc>
                <a:extLst>
                  <a:ext uri="{0D108BD9-81ED-4DB2-BD59-A6C34878D82A}">
                    <a16:rowId xmlns:a16="http://schemas.microsoft.com/office/drawing/2014/main" val="1917075151"/>
                  </a:ext>
                </a:extLst>
              </a:tr>
            </a:tbl>
          </a:graphicData>
        </a:graphic>
      </p:graphicFrame>
    </p:spTree>
    <p:extLst>
      <p:ext uri="{BB962C8B-B14F-4D97-AF65-F5344CB8AC3E}">
        <p14:creationId xmlns:p14="http://schemas.microsoft.com/office/powerpoint/2010/main" val="254855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B3E6-D564-0567-08DD-1211E526DA51}"/>
              </a:ext>
            </a:extLst>
          </p:cNvPr>
          <p:cNvSpPr>
            <a:spLocks noGrp="1"/>
          </p:cNvSpPr>
          <p:nvPr>
            <p:ph type="title"/>
          </p:nvPr>
        </p:nvSpPr>
        <p:spPr/>
        <p:txBody>
          <a:bodyPr/>
          <a:lstStyle/>
          <a:p>
            <a:r>
              <a:rPr lang="en-US" b="1"/>
              <a:t>Use case in Economics </a:t>
            </a:r>
          </a:p>
        </p:txBody>
      </p:sp>
      <p:sp>
        <p:nvSpPr>
          <p:cNvPr id="3" name="Content Placeholder 2">
            <a:extLst>
              <a:ext uri="{FF2B5EF4-FFF2-40B4-BE49-F238E27FC236}">
                <a16:creationId xmlns:a16="http://schemas.microsoft.com/office/drawing/2014/main" id="{94BF9134-1A47-3C9E-4B5F-090540F62028}"/>
              </a:ext>
            </a:extLst>
          </p:cNvPr>
          <p:cNvSpPr>
            <a:spLocks noGrp="1"/>
          </p:cNvSpPr>
          <p:nvPr>
            <p:ph idx="1"/>
          </p:nvPr>
        </p:nvSpPr>
        <p:spPr/>
        <p:txBody>
          <a:bodyPr>
            <a:normAutofit/>
          </a:bodyPr>
          <a:lstStyle/>
          <a:p>
            <a:pPr marL="0" indent="0">
              <a:buNone/>
            </a:pPr>
            <a:r>
              <a:rPr lang="en-US" sz="2400">
                <a:latin typeface="Avenir Next LT Pro" panose="020B0504020202020204" pitchFamily="34" charset="0"/>
              </a:rPr>
              <a:t>Idea generation and feedback</a:t>
            </a:r>
          </a:p>
          <a:p>
            <a:pPr marL="0" indent="0">
              <a:buNone/>
            </a:pPr>
            <a:r>
              <a:rPr lang="en-US" sz="2400">
                <a:latin typeface="Avenir Next LT Pro" panose="020B0504020202020204" pitchFamily="34" charset="0"/>
              </a:rPr>
              <a:t>Writing</a:t>
            </a:r>
          </a:p>
          <a:p>
            <a:pPr marL="0" indent="0">
              <a:buNone/>
            </a:pPr>
            <a:r>
              <a:rPr lang="en-US" sz="2400">
                <a:latin typeface="Avenir Next LT Pro" panose="020B0504020202020204" pitchFamily="34" charset="0"/>
              </a:rPr>
              <a:t>Background research</a:t>
            </a:r>
          </a:p>
          <a:p>
            <a:pPr marL="0" indent="0">
              <a:buNone/>
            </a:pPr>
            <a:r>
              <a:rPr lang="en-US" sz="2400">
                <a:latin typeface="Avenir Next LT Pro" panose="020B0504020202020204" pitchFamily="34" charset="0"/>
              </a:rPr>
              <a:t>Data analysis</a:t>
            </a:r>
          </a:p>
          <a:p>
            <a:pPr marL="0" indent="0">
              <a:buNone/>
            </a:pPr>
            <a:r>
              <a:rPr lang="en-US" sz="2400">
                <a:latin typeface="Avenir Next LT Pro" panose="020B0504020202020204" pitchFamily="34" charset="0"/>
              </a:rPr>
              <a:t>Coding</a:t>
            </a:r>
          </a:p>
          <a:p>
            <a:pPr marL="0" indent="0">
              <a:buNone/>
            </a:pPr>
            <a:r>
              <a:rPr lang="en-US" sz="2400">
                <a:latin typeface="Avenir Next LT Pro" panose="020B0504020202020204" pitchFamily="34" charset="0"/>
              </a:rPr>
              <a:t>Mathematical derivations</a:t>
            </a:r>
          </a:p>
          <a:p>
            <a:pPr marL="0" indent="0">
              <a:buNone/>
            </a:pPr>
            <a:endParaRPr lang="en-US" sz="2400">
              <a:latin typeface="Avenir Next LT Pro" panose="020B0504020202020204" pitchFamily="34" charset="0"/>
            </a:endParaRPr>
          </a:p>
          <a:p>
            <a:pPr marL="0" indent="0">
              <a:buNone/>
            </a:pPr>
            <a:r>
              <a:rPr lang="en-US" sz="2400">
                <a:latin typeface="Avenir Next LT Pro" panose="020B0504020202020204" pitchFamily="34" charset="0"/>
              </a:rPr>
              <a:t>Source: </a:t>
            </a:r>
            <a:r>
              <a:rPr lang="en-US" sz="2400">
                <a:latin typeface="Avenir Next LT Pro" panose="020B0504020202020204" pitchFamily="34" charset="0"/>
                <a:hlinkClick r:id="rId3"/>
              </a:rPr>
              <a:t>Korinek, A. (2023). Generative AI for economic research: Use cases and implications for economists. Journal of Economic Literature, 61(4), 1281-1317</a:t>
            </a:r>
            <a:r>
              <a:rPr lang="en-US" sz="2400">
                <a:latin typeface="Avenir Next LT Pro" panose="020B0504020202020204" pitchFamily="34" charset="0"/>
              </a:rPr>
              <a:t>.</a:t>
            </a:r>
          </a:p>
          <a:p>
            <a:pPr marL="0" indent="0">
              <a:buNone/>
            </a:pPr>
            <a:endParaRPr lang="en-US"/>
          </a:p>
        </p:txBody>
      </p:sp>
      <p:sp>
        <p:nvSpPr>
          <p:cNvPr id="4" name="TextBox 3">
            <a:extLst>
              <a:ext uri="{FF2B5EF4-FFF2-40B4-BE49-F238E27FC236}">
                <a16:creationId xmlns:a16="http://schemas.microsoft.com/office/drawing/2014/main" id="{03F2B4EA-F10C-84FB-67D3-EB65FEBABB80}"/>
              </a:ext>
            </a:extLst>
          </p:cNvPr>
          <p:cNvSpPr txBox="1"/>
          <p:nvPr/>
        </p:nvSpPr>
        <p:spPr>
          <a:xfrm>
            <a:off x="5640404" y="2974206"/>
            <a:ext cx="914400" cy="914400"/>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id="{6D3200CC-9229-9AFB-C7FA-C9A4124D13A1}"/>
              </a:ext>
            </a:extLst>
          </p:cNvPr>
          <p:cNvSpPr txBox="1"/>
          <p:nvPr/>
        </p:nvSpPr>
        <p:spPr>
          <a:xfrm>
            <a:off x="5640404" y="2974206"/>
            <a:ext cx="914400" cy="914400"/>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958AFDFD-AD0A-2B7A-58D7-08A71DFE2FAC}"/>
              </a:ext>
            </a:extLst>
          </p:cNvPr>
          <p:cNvSpPr txBox="1"/>
          <p:nvPr/>
        </p:nvSpPr>
        <p:spPr>
          <a:xfrm>
            <a:off x="5640404" y="2974206"/>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11C4D9CD-E13E-CBCD-EAC5-68074A508FCF}"/>
              </a:ext>
            </a:extLst>
          </p:cNvPr>
          <p:cNvSpPr txBox="1"/>
          <p:nvPr/>
        </p:nvSpPr>
        <p:spPr>
          <a:xfrm>
            <a:off x="5640404" y="2974206"/>
            <a:ext cx="914400" cy="9144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9152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369A-4337-5102-1A51-5F53B7713BBB}"/>
              </a:ext>
            </a:extLst>
          </p:cNvPr>
          <p:cNvSpPr>
            <a:spLocks noGrp="1"/>
          </p:cNvSpPr>
          <p:nvPr>
            <p:ph type="title"/>
          </p:nvPr>
        </p:nvSpPr>
        <p:spPr>
          <a:xfrm>
            <a:off x="264161" y="365125"/>
            <a:ext cx="8534400" cy="730249"/>
          </a:xfrm>
        </p:spPr>
        <p:txBody>
          <a:bodyPr>
            <a:noAutofit/>
          </a:bodyPr>
          <a:lstStyle/>
          <a:p>
            <a:r>
              <a:rPr lang="en-US" b="1"/>
              <a:t>Sample ABDC Journals with AI Disclosure Requirements</a:t>
            </a:r>
          </a:p>
        </p:txBody>
      </p:sp>
      <p:graphicFrame>
        <p:nvGraphicFramePr>
          <p:cNvPr id="4" name="Content Placeholder 3">
            <a:extLst>
              <a:ext uri="{FF2B5EF4-FFF2-40B4-BE49-F238E27FC236}">
                <a16:creationId xmlns:a16="http://schemas.microsoft.com/office/drawing/2014/main" id="{6D47AD47-9AEC-4541-C554-21AAA2C74010}"/>
              </a:ext>
            </a:extLst>
          </p:cNvPr>
          <p:cNvGraphicFramePr>
            <a:graphicFrameLocks noGrp="1"/>
          </p:cNvGraphicFramePr>
          <p:nvPr>
            <p:ph idx="1"/>
            <p:extLst>
              <p:ext uri="{D42A27DB-BD31-4B8C-83A1-F6EECF244321}">
                <p14:modId xmlns:p14="http://schemas.microsoft.com/office/powerpoint/2010/main" val="2694612031"/>
              </p:ext>
            </p:extLst>
          </p:nvPr>
        </p:nvGraphicFramePr>
        <p:xfrm>
          <a:off x="640080" y="1466565"/>
          <a:ext cx="11551920" cy="5391435"/>
        </p:xfrm>
        <a:graphic>
          <a:graphicData uri="http://schemas.openxmlformats.org/drawingml/2006/table">
            <a:tbl>
              <a:tblPr firstRow="1" bandRow="1">
                <a:tableStyleId>{5C22544A-7EE6-4342-B048-85BDC9FD1C3A}</a:tableStyleId>
              </a:tblPr>
              <a:tblGrid>
                <a:gridCol w="2584258">
                  <a:extLst>
                    <a:ext uri="{9D8B030D-6E8A-4147-A177-3AD203B41FA5}">
                      <a16:colId xmlns:a16="http://schemas.microsoft.com/office/drawing/2014/main" val="1934389834"/>
                    </a:ext>
                  </a:extLst>
                </a:gridCol>
                <a:gridCol w="2584258">
                  <a:extLst>
                    <a:ext uri="{9D8B030D-6E8A-4147-A177-3AD203B41FA5}">
                      <a16:colId xmlns:a16="http://schemas.microsoft.com/office/drawing/2014/main" val="704645747"/>
                    </a:ext>
                  </a:extLst>
                </a:gridCol>
                <a:gridCol w="1842222">
                  <a:extLst>
                    <a:ext uri="{9D8B030D-6E8A-4147-A177-3AD203B41FA5}">
                      <a16:colId xmlns:a16="http://schemas.microsoft.com/office/drawing/2014/main" val="3476962950"/>
                    </a:ext>
                  </a:extLst>
                </a:gridCol>
                <a:gridCol w="4541182">
                  <a:extLst>
                    <a:ext uri="{9D8B030D-6E8A-4147-A177-3AD203B41FA5}">
                      <a16:colId xmlns:a16="http://schemas.microsoft.com/office/drawing/2014/main" val="32067490"/>
                    </a:ext>
                  </a:extLst>
                </a:gridCol>
              </a:tblGrid>
              <a:tr h="608835">
                <a:tc>
                  <a:txBody>
                    <a:bodyPr/>
                    <a:lstStyle/>
                    <a:p>
                      <a:r>
                        <a:rPr lang="en-US"/>
                        <a:t>Journal Title</a:t>
                      </a:r>
                    </a:p>
                  </a:txBody>
                  <a:tcPr/>
                </a:tc>
                <a:tc>
                  <a:txBody>
                    <a:bodyPr/>
                    <a:lstStyle/>
                    <a:p>
                      <a:r>
                        <a:rPr lang="en-US"/>
                        <a:t>Subject Area</a:t>
                      </a:r>
                    </a:p>
                  </a:txBody>
                  <a:tcPr/>
                </a:tc>
                <a:tc>
                  <a:txBody>
                    <a:bodyPr/>
                    <a:lstStyle/>
                    <a:p>
                      <a:r>
                        <a:rPr lang="en-US"/>
                        <a:t>ABCD Rating</a:t>
                      </a:r>
                    </a:p>
                  </a:txBody>
                  <a:tcPr/>
                </a:tc>
                <a:tc>
                  <a:txBody>
                    <a:bodyPr/>
                    <a:lstStyle/>
                    <a:p>
                      <a:r>
                        <a:rPr lang="en-US"/>
                        <a:t>Special Notes on AI Disclosure</a:t>
                      </a:r>
                    </a:p>
                  </a:txBody>
                  <a:tcPr/>
                </a:tc>
                <a:extLst>
                  <a:ext uri="{0D108BD9-81ED-4DB2-BD59-A6C34878D82A}">
                    <a16:rowId xmlns:a16="http://schemas.microsoft.com/office/drawing/2014/main" val="2771990936"/>
                  </a:ext>
                </a:extLst>
              </a:tr>
              <a:tr h="756378">
                <a:tc>
                  <a:txBody>
                    <a:bodyPr/>
                    <a:lstStyle/>
                    <a:p>
                      <a:r>
                        <a:rPr lang="en-US" sz="1600">
                          <a:latin typeface="Avenir Next LT Pro" panose="020B0504020202020204" pitchFamily="34" charset="0"/>
                        </a:rPr>
                        <a:t>Academy of Management Review</a:t>
                      </a:r>
                    </a:p>
                  </a:txBody>
                  <a:tcPr anchor="ctr"/>
                </a:tc>
                <a:tc>
                  <a:txBody>
                    <a:bodyPr/>
                    <a:lstStyle/>
                    <a:p>
                      <a:r>
                        <a:rPr lang="en-US" sz="1600">
                          <a:latin typeface="Avenir Next LT Pro" panose="020B0504020202020204" pitchFamily="34" charset="0"/>
                        </a:rPr>
                        <a:t>Management</a:t>
                      </a: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3"/>
                        </a:rPr>
                        <a:t>Refers to AOM Code of Ethics</a:t>
                      </a:r>
                      <a:endParaRPr lang="en-US" sz="1600">
                        <a:latin typeface="Avenir Next LT Pro" panose="020B0504020202020204" pitchFamily="34" charset="0"/>
                      </a:endParaRPr>
                    </a:p>
                  </a:txBody>
                  <a:tcPr anchor="ctr"/>
                </a:tc>
                <a:extLst>
                  <a:ext uri="{0D108BD9-81ED-4DB2-BD59-A6C34878D82A}">
                    <a16:rowId xmlns:a16="http://schemas.microsoft.com/office/drawing/2014/main" val="1157658809"/>
                  </a:ext>
                </a:extLst>
              </a:tr>
              <a:tr h="550266">
                <a:tc>
                  <a:txBody>
                    <a:bodyPr/>
                    <a:lstStyle/>
                    <a:p>
                      <a:r>
                        <a:rPr lang="en-US" sz="1600">
                          <a:latin typeface="Avenir Next LT Pro" panose="020B0504020202020204" pitchFamily="34" charset="0"/>
                        </a:rPr>
                        <a:t>Journal of Business Research</a:t>
                      </a:r>
                    </a:p>
                  </a:txBody>
                  <a:tcPr anchor="ctr"/>
                </a:tc>
                <a:tc>
                  <a:txBody>
                    <a:bodyPr/>
                    <a:lstStyle/>
                    <a:p>
                      <a:endParaRPr lang="en-US" sz="1600">
                        <a:latin typeface="Avenir Next LT Pro" panose="020B0504020202020204" pitchFamily="34" charset="0"/>
                      </a:endParaRP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4"/>
                        </a:rPr>
                        <a:t>Declaration of generative AI in scientific writing</a:t>
                      </a:r>
                      <a:endParaRPr lang="en-US" sz="1600">
                        <a:latin typeface="Avenir Next LT Pro" panose="020B0504020202020204" pitchFamily="34" charset="0"/>
                      </a:endParaRPr>
                    </a:p>
                  </a:txBody>
                  <a:tcPr anchor="ctr"/>
                </a:tc>
                <a:extLst>
                  <a:ext uri="{0D108BD9-81ED-4DB2-BD59-A6C34878D82A}">
                    <a16:rowId xmlns:a16="http://schemas.microsoft.com/office/drawing/2014/main" val="4271850588"/>
                  </a:ext>
                </a:extLst>
              </a:tr>
              <a:tr h="550266">
                <a:tc>
                  <a:txBody>
                    <a:bodyPr/>
                    <a:lstStyle/>
                    <a:p>
                      <a:r>
                        <a:rPr lang="en-US" sz="1600">
                          <a:latin typeface="Avenir Next LT Pro" panose="020B0504020202020204" pitchFamily="34" charset="0"/>
                        </a:rPr>
                        <a:t>Decision Support Systems</a:t>
                      </a:r>
                    </a:p>
                  </a:txBody>
                  <a:tcPr anchor="ctr"/>
                </a:tc>
                <a:tc>
                  <a:txBody>
                    <a:bodyPr/>
                    <a:lstStyle/>
                    <a:p>
                      <a:r>
                        <a:rPr lang="en-US" sz="1600">
                          <a:latin typeface="Avenir Next LT Pro" panose="020B0504020202020204" pitchFamily="34" charset="0"/>
                        </a:rPr>
                        <a:t>Information Systems</a:t>
                      </a: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5"/>
                        </a:rPr>
                        <a:t>Disclosure instructions</a:t>
                      </a:r>
                      <a:endParaRPr lang="en-US" sz="1600">
                        <a:latin typeface="Avenir Next LT Pro" panose="020B0504020202020204" pitchFamily="34" charset="0"/>
                      </a:endParaRPr>
                    </a:p>
                  </a:txBody>
                  <a:tcPr anchor="ctr"/>
                </a:tc>
                <a:extLst>
                  <a:ext uri="{0D108BD9-81ED-4DB2-BD59-A6C34878D82A}">
                    <a16:rowId xmlns:a16="http://schemas.microsoft.com/office/drawing/2014/main" val="403958736"/>
                  </a:ext>
                </a:extLst>
              </a:tr>
              <a:tr h="532266">
                <a:tc>
                  <a:txBody>
                    <a:bodyPr/>
                    <a:lstStyle/>
                    <a:p>
                      <a:r>
                        <a:rPr lang="en-US" sz="1600">
                          <a:latin typeface="Avenir Next LT Pro" panose="020B0504020202020204" pitchFamily="34" charset="0"/>
                        </a:rPr>
                        <a:t>Journal of Marketing</a:t>
                      </a:r>
                    </a:p>
                  </a:txBody>
                  <a:tcPr anchor="ctr"/>
                </a:tc>
                <a:tc>
                  <a:txBody>
                    <a:bodyPr/>
                    <a:lstStyle/>
                    <a:p>
                      <a:r>
                        <a:rPr lang="en-US" sz="1600">
                          <a:latin typeface="Avenir Next LT Pro" panose="020B0504020202020204" pitchFamily="34" charset="0"/>
                        </a:rPr>
                        <a:t>Marketing</a:t>
                      </a: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6"/>
                        </a:rPr>
                        <a:t>ChatGPT and Generative AI</a:t>
                      </a:r>
                      <a:endParaRPr lang="en-US" sz="1600">
                        <a:latin typeface="Avenir Next LT Pro" panose="020B0504020202020204" pitchFamily="34" charset="0"/>
                      </a:endParaRPr>
                    </a:p>
                  </a:txBody>
                  <a:tcPr anchor="ctr"/>
                </a:tc>
                <a:extLst>
                  <a:ext uri="{0D108BD9-81ED-4DB2-BD59-A6C34878D82A}">
                    <a16:rowId xmlns:a16="http://schemas.microsoft.com/office/drawing/2014/main" val="3876731683"/>
                  </a:ext>
                </a:extLst>
              </a:tr>
              <a:tr h="781957">
                <a:tc>
                  <a:txBody>
                    <a:bodyPr/>
                    <a:lstStyle/>
                    <a:p>
                      <a:r>
                        <a:rPr lang="en-US" sz="1600">
                          <a:latin typeface="Avenir Next LT Pro" panose="020B0504020202020204" pitchFamily="34" charset="0"/>
                        </a:rPr>
                        <a:t>Accounting, Organizations and Society</a:t>
                      </a:r>
                    </a:p>
                  </a:txBody>
                  <a:tcPr anchor="ctr"/>
                </a:tc>
                <a:tc>
                  <a:txBody>
                    <a:bodyPr/>
                    <a:lstStyle/>
                    <a:p>
                      <a:r>
                        <a:rPr lang="en-US" sz="1600">
                          <a:latin typeface="Avenir Next LT Pro" panose="020B0504020202020204" pitchFamily="34" charset="0"/>
                        </a:rPr>
                        <a:t>Accounting</a:t>
                      </a: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7"/>
                        </a:rPr>
                        <a:t>Disclosure instructions</a:t>
                      </a:r>
                      <a:endParaRPr lang="en-US" sz="1600">
                        <a:latin typeface="Avenir Next LT Pro" panose="020B0504020202020204" pitchFamily="34" charset="0"/>
                      </a:endParaRPr>
                    </a:p>
                  </a:txBody>
                  <a:tcPr anchor="ctr"/>
                </a:tc>
                <a:extLst>
                  <a:ext uri="{0D108BD9-81ED-4DB2-BD59-A6C34878D82A}">
                    <a16:rowId xmlns:a16="http://schemas.microsoft.com/office/drawing/2014/main" val="1582722317"/>
                  </a:ext>
                </a:extLst>
              </a:tr>
              <a:tr h="756378">
                <a:tc>
                  <a:txBody>
                    <a:bodyPr/>
                    <a:lstStyle/>
                    <a:p>
                      <a:r>
                        <a:rPr lang="en-US" sz="1600">
                          <a:latin typeface="Avenir Next LT Pro" panose="020B0504020202020204" pitchFamily="34" charset="0"/>
                        </a:rPr>
                        <a:t>Journal of Financial Economics</a:t>
                      </a:r>
                    </a:p>
                  </a:txBody>
                  <a:tcPr anchor="ctr"/>
                </a:tc>
                <a:tc>
                  <a:txBody>
                    <a:bodyPr/>
                    <a:lstStyle/>
                    <a:p>
                      <a:r>
                        <a:rPr lang="en-US" sz="1600">
                          <a:latin typeface="Avenir Next LT Pro" panose="020B0504020202020204" pitchFamily="34" charset="0"/>
                        </a:rPr>
                        <a:t>Econ/Finance</a:t>
                      </a: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8"/>
                        </a:rPr>
                        <a:t>Disclosure instructions</a:t>
                      </a:r>
                      <a:endParaRPr lang="en-US" sz="1600">
                        <a:latin typeface="Avenir Next LT Pro" panose="020B0504020202020204" pitchFamily="34" charset="0"/>
                      </a:endParaRPr>
                    </a:p>
                  </a:txBody>
                  <a:tcPr anchor="ctr"/>
                </a:tc>
                <a:extLst>
                  <a:ext uri="{0D108BD9-81ED-4DB2-BD59-A6C34878D82A}">
                    <a16:rowId xmlns:a16="http://schemas.microsoft.com/office/drawing/2014/main" val="491784732"/>
                  </a:ext>
                </a:extLst>
              </a:tr>
              <a:tr h="756378">
                <a:tc>
                  <a:txBody>
                    <a:bodyPr/>
                    <a:lstStyle/>
                    <a:p>
                      <a:r>
                        <a:rPr lang="en-US" sz="1600">
                          <a:latin typeface="Avenir Next LT Pro" panose="020B0504020202020204" pitchFamily="34" charset="0"/>
                        </a:rPr>
                        <a:t>Journal of Supply Chain Management</a:t>
                      </a:r>
                    </a:p>
                  </a:txBody>
                  <a:tcPr anchor="ctr"/>
                </a:tc>
                <a:tc>
                  <a:txBody>
                    <a:bodyPr/>
                    <a:lstStyle/>
                    <a:p>
                      <a:r>
                        <a:rPr lang="en-US" sz="1600">
                          <a:latin typeface="Avenir Next LT Pro" panose="020B0504020202020204" pitchFamily="34" charset="0"/>
                        </a:rPr>
                        <a:t>Supply Chain Management</a:t>
                      </a:r>
                    </a:p>
                  </a:txBody>
                  <a:tcPr anchor="ctr"/>
                </a:tc>
                <a:tc>
                  <a:txBody>
                    <a:bodyPr/>
                    <a:lstStyle/>
                    <a:p>
                      <a:r>
                        <a:rPr lang="en-US" sz="1600">
                          <a:latin typeface="Avenir Next LT Pro" panose="020B0504020202020204" pitchFamily="34" charset="0"/>
                        </a:rPr>
                        <a:t>A</a:t>
                      </a:r>
                    </a:p>
                  </a:txBody>
                  <a:tcPr anchor="ctr"/>
                </a:tc>
                <a:tc>
                  <a:txBody>
                    <a:bodyPr/>
                    <a:lstStyle/>
                    <a:p>
                      <a:r>
                        <a:rPr lang="en-US" sz="1600">
                          <a:latin typeface="Avenir Next LT Pro" panose="020B0504020202020204" pitchFamily="34" charset="0"/>
                          <a:hlinkClick r:id="rId9"/>
                        </a:rPr>
                        <a:t>Best practices guidelines on research integrity and publishing ethics</a:t>
                      </a:r>
                      <a:endParaRPr lang="en-US" sz="1600">
                        <a:latin typeface="Avenir Next LT Pro" panose="020B0504020202020204" pitchFamily="34" charset="0"/>
                      </a:endParaRPr>
                    </a:p>
                  </a:txBody>
                  <a:tcPr anchor="ctr"/>
                </a:tc>
                <a:extLst>
                  <a:ext uri="{0D108BD9-81ED-4DB2-BD59-A6C34878D82A}">
                    <a16:rowId xmlns:a16="http://schemas.microsoft.com/office/drawing/2014/main" val="1660572808"/>
                  </a:ext>
                </a:extLst>
              </a:tr>
            </a:tbl>
          </a:graphicData>
        </a:graphic>
      </p:graphicFrame>
    </p:spTree>
    <p:extLst>
      <p:ext uri="{BB962C8B-B14F-4D97-AF65-F5344CB8AC3E}">
        <p14:creationId xmlns:p14="http://schemas.microsoft.com/office/powerpoint/2010/main" val="414553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14D1-EE1A-B82B-6D61-56792AC6C51B}"/>
              </a:ext>
            </a:extLst>
          </p:cNvPr>
          <p:cNvSpPr>
            <a:spLocks noGrp="1"/>
          </p:cNvSpPr>
          <p:nvPr>
            <p:ph type="title"/>
          </p:nvPr>
        </p:nvSpPr>
        <p:spPr>
          <a:xfrm>
            <a:off x="831850" y="1553919"/>
            <a:ext cx="10515600" cy="830997"/>
          </a:xfrm>
        </p:spPr>
        <p:txBody>
          <a:bodyPr/>
          <a:lstStyle/>
          <a:p>
            <a:r>
              <a:rPr lang="en-US" b="1"/>
              <a:t>Artificial Intelligence in Research</a:t>
            </a:r>
          </a:p>
        </p:txBody>
      </p:sp>
      <p:sp>
        <p:nvSpPr>
          <p:cNvPr id="3" name="Text Placeholder 2">
            <a:extLst>
              <a:ext uri="{FF2B5EF4-FFF2-40B4-BE49-F238E27FC236}">
                <a16:creationId xmlns:a16="http://schemas.microsoft.com/office/drawing/2014/main" id="{09E3E2AF-0772-38C2-ABB8-FEDEA530B514}"/>
              </a:ext>
            </a:extLst>
          </p:cNvPr>
          <p:cNvSpPr>
            <a:spLocks noGrp="1"/>
          </p:cNvSpPr>
          <p:nvPr>
            <p:ph type="body" idx="1"/>
          </p:nvPr>
        </p:nvSpPr>
        <p:spPr>
          <a:xfrm>
            <a:off x="831850" y="4169584"/>
            <a:ext cx="10515600" cy="2046714"/>
          </a:xfrm>
        </p:spPr>
        <p:txBody>
          <a:bodyPr vert="horz" lIns="0" tIns="0" rIns="0" bIns="0" rtlCol="0" anchor="t">
            <a:spAutoFit/>
          </a:bodyPr>
          <a:lstStyle/>
          <a:p>
            <a:r>
              <a:rPr lang="en-US" sz="3200">
                <a:solidFill>
                  <a:schemeClr val="bg1"/>
                </a:solidFill>
                <a:latin typeface="+mj-lt"/>
              </a:rPr>
              <a:t>Ophelia Chapman, DBA, MBA, MLIS</a:t>
            </a:r>
          </a:p>
          <a:p>
            <a:r>
              <a:rPr lang="en-US" sz="3200">
                <a:solidFill>
                  <a:schemeClr val="bg1"/>
                </a:solidFill>
                <a:latin typeface="+mj-lt"/>
              </a:rPr>
              <a:t>Business Librarian</a:t>
            </a:r>
          </a:p>
          <a:p>
            <a:r>
              <a:rPr lang="en-US" sz="3200">
                <a:solidFill>
                  <a:schemeClr val="bg1"/>
                </a:solidFill>
                <a:latin typeface="+mj-lt"/>
              </a:rPr>
              <a:t>Randall Library</a:t>
            </a:r>
          </a:p>
          <a:p>
            <a:endParaRPr lang="en-US"/>
          </a:p>
        </p:txBody>
      </p:sp>
    </p:spTree>
    <p:extLst>
      <p:ext uri="{BB962C8B-B14F-4D97-AF65-F5344CB8AC3E}">
        <p14:creationId xmlns:p14="http://schemas.microsoft.com/office/powerpoint/2010/main" val="186754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9376-E16F-584D-041B-0FDDCD08C86D}"/>
              </a:ext>
            </a:extLst>
          </p:cNvPr>
          <p:cNvSpPr>
            <a:spLocks noGrp="1"/>
          </p:cNvSpPr>
          <p:nvPr>
            <p:ph type="title"/>
          </p:nvPr>
        </p:nvSpPr>
        <p:spPr/>
        <p:txBody>
          <a:bodyPr/>
          <a:lstStyle/>
          <a:p>
            <a:r>
              <a:rPr lang="en-US" b="1">
                <a:hlinkClick r:id="rId3"/>
              </a:rPr>
              <a:t>ITHAKA S+R Tracker</a:t>
            </a:r>
            <a:endParaRPr lang="en-US" b="1"/>
          </a:p>
        </p:txBody>
      </p:sp>
      <p:sp>
        <p:nvSpPr>
          <p:cNvPr id="3" name="Content Placeholder 2">
            <a:extLst>
              <a:ext uri="{FF2B5EF4-FFF2-40B4-BE49-F238E27FC236}">
                <a16:creationId xmlns:a16="http://schemas.microsoft.com/office/drawing/2014/main" id="{1D4BB2B2-6E87-D170-C83C-DC86680174D6}"/>
              </a:ext>
            </a:extLst>
          </p:cNvPr>
          <p:cNvSpPr>
            <a:spLocks noGrp="1"/>
          </p:cNvSpPr>
          <p:nvPr>
            <p:ph idx="1"/>
          </p:nvPr>
        </p:nvSpPr>
        <p:spPr>
          <a:xfrm>
            <a:off x="513080" y="1439545"/>
            <a:ext cx="10515600" cy="4667250"/>
          </a:xfrm>
        </p:spPr>
        <p:txBody>
          <a:bodyPr>
            <a:normAutofit lnSpcReduction="10000"/>
          </a:bodyPr>
          <a:lstStyle/>
          <a:p>
            <a:pPr marL="0" indent="0">
              <a:buNone/>
            </a:pPr>
            <a:r>
              <a:rPr lang="en-US"/>
              <a:t>General Purpose </a:t>
            </a:r>
          </a:p>
          <a:p>
            <a:pPr marL="0" indent="0">
              <a:buNone/>
            </a:pPr>
            <a:r>
              <a:rPr lang="en-US"/>
              <a:t>Discovery </a:t>
            </a:r>
          </a:p>
          <a:p>
            <a:pPr marL="0" indent="0">
              <a:buNone/>
            </a:pPr>
            <a:r>
              <a:rPr lang="en-US"/>
              <a:t>Teaching &amp; Learning</a:t>
            </a:r>
          </a:p>
          <a:p>
            <a:pPr marL="0" indent="0">
              <a:buNone/>
            </a:pPr>
            <a:r>
              <a:rPr lang="en-US"/>
              <a:t>Workflow</a:t>
            </a:r>
          </a:p>
          <a:p>
            <a:pPr marL="0" indent="0">
              <a:buNone/>
            </a:pPr>
            <a:r>
              <a:rPr lang="en-US"/>
              <a:t>Writing </a:t>
            </a:r>
          </a:p>
          <a:p>
            <a:pPr marL="0" indent="0">
              <a:buNone/>
            </a:pPr>
            <a:r>
              <a:rPr lang="en-US"/>
              <a:t>Coding </a:t>
            </a:r>
          </a:p>
          <a:p>
            <a:pPr marL="0" indent="0">
              <a:buNone/>
            </a:pPr>
            <a:r>
              <a:rPr lang="en-US"/>
              <a:t>Image Generation</a:t>
            </a:r>
          </a:p>
          <a:p>
            <a:endParaRPr lang="en-US"/>
          </a:p>
          <a:p>
            <a:pPr marL="0" indent="0">
              <a:buNone/>
            </a:pPr>
            <a:r>
              <a:rPr lang="en-US"/>
              <a:t>Purchasing model, Description, Key features, Pros, Limitations, Comments, Entry last update</a:t>
            </a:r>
          </a:p>
        </p:txBody>
      </p:sp>
    </p:spTree>
    <p:extLst>
      <p:ext uri="{BB962C8B-B14F-4D97-AF65-F5344CB8AC3E}">
        <p14:creationId xmlns:p14="http://schemas.microsoft.com/office/powerpoint/2010/main" val="373727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4FFA-416C-CC8D-A4C8-E04B9E0C3B56}"/>
              </a:ext>
            </a:extLst>
          </p:cNvPr>
          <p:cNvSpPr>
            <a:spLocks noGrp="1"/>
          </p:cNvSpPr>
          <p:nvPr>
            <p:ph type="title"/>
          </p:nvPr>
        </p:nvSpPr>
        <p:spPr/>
        <p:txBody>
          <a:bodyPr/>
          <a:lstStyle/>
          <a:p>
            <a:r>
              <a:rPr lang="en-US" b="1"/>
              <a:t>UNCW AI Resources</a:t>
            </a:r>
          </a:p>
        </p:txBody>
      </p:sp>
      <p:sp>
        <p:nvSpPr>
          <p:cNvPr id="3" name="Content Placeholder 2">
            <a:extLst>
              <a:ext uri="{FF2B5EF4-FFF2-40B4-BE49-F238E27FC236}">
                <a16:creationId xmlns:a16="http://schemas.microsoft.com/office/drawing/2014/main" id="{71D9DA65-7E2B-FC45-CBBD-885A87873931}"/>
              </a:ext>
            </a:extLst>
          </p:cNvPr>
          <p:cNvSpPr>
            <a:spLocks noGrp="1"/>
          </p:cNvSpPr>
          <p:nvPr>
            <p:ph idx="1"/>
          </p:nvPr>
        </p:nvSpPr>
        <p:spPr/>
        <p:txBody>
          <a:bodyPr/>
          <a:lstStyle/>
          <a:p>
            <a:pPr marL="0" indent="0">
              <a:buNone/>
            </a:pPr>
            <a:r>
              <a:rPr lang="en-US">
                <a:latin typeface="Avenir Next LT Pro" panose="020B0504020202020204" pitchFamily="34" charset="0"/>
              </a:rPr>
              <a:t>Microsoft Copilot</a:t>
            </a:r>
          </a:p>
          <a:p>
            <a:pPr marL="0" indent="0">
              <a:buNone/>
            </a:pPr>
            <a:r>
              <a:rPr lang="en-US">
                <a:latin typeface="Avenir Next LT Pro" panose="020B0504020202020204" pitchFamily="34" charset="0"/>
              </a:rPr>
              <a:t>Grammarly (WCE)</a:t>
            </a:r>
          </a:p>
          <a:p>
            <a:pPr marL="0" indent="0">
              <a:buNone/>
            </a:pPr>
            <a:r>
              <a:rPr lang="en-US">
                <a:latin typeface="Avenir Next LT Pro" panose="020B0504020202020204" pitchFamily="34" charset="0"/>
              </a:rPr>
              <a:t>Adobe AI Assistant </a:t>
            </a:r>
          </a:p>
          <a:p>
            <a:pPr marL="0" indent="0">
              <a:buNone/>
            </a:pPr>
            <a:r>
              <a:rPr lang="en-US">
                <a:latin typeface="Avenir Next LT Pro" panose="020B0504020202020204" pitchFamily="34" charset="0"/>
                <a:hlinkClick r:id="rId2"/>
              </a:rPr>
              <a:t>AI Marketplace for Canvas</a:t>
            </a:r>
            <a:r>
              <a:rPr lang="en-US">
                <a:latin typeface="Avenir Next LT Pro" panose="020B0504020202020204" pitchFamily="34" charset="0"/>
              </a:rPr>
              <a:t> </a:t>
            </a:r>
          </a:p>
          <a:p>
            <a:pPr marL="0" indent="0">
              <a:buNone/>
            </a:pPr>
            <a:endParaRPr lang="en-US">
              <a:latin typeface="Avenir Next LT Pro" panose="020B0504020202020204" pitchFamily="34" charset="0"/>
              <a:hlinkClick r:id="" action="ppaction://noaction"/>
            </a:endParaRPr>
          </a:p>
          <a:p>
            <a:pPr marL="0" indent="0">
              <a:buNone/>
            </a:pPr>
            <a:r>
              <a:rPr lang="en-US">
                <a:latin typeface="Avenir Next LT Pro" panose="020B0504020202020204" pitchFamily="34" charset="0"/>
                <a:hlinkClick r:id="" action="ppaction://noaction"/>
              </a:rPr>
              <a:t>High-Performance Computing (HPC) &amp; Research Storage</a:t>
            </a:r>
            <a:endParaRPr lang="en-US">
              <a:latin typeface="Avenir Next LT Pro" panose="020B0504020202020204" pitchFamily="34" charset="0"/>
            </a:endParaRPr>
          </a:p>
        </p:txBody>
      </p:sp>
    </p:spTree>
    <p:extLst>
      <p:ext uri="{BB962C8B-B14F-4D97-AF65-F5344CB8AC3E}">
        <p14:creationId xmlns:p14="http://schemas.microsoft.com/office/powerpoint/2010/main" val="277826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B07D5C-5975-DCA5-A15B-2D6DA0DB47B0}"/>
              </a:ext>
            </a:extLst>
          </p:cNvPr>
          <p:cNvSpPr txBox="1"/>
          <p:nvPr/>
        </p:nvSpPr>
        <p:spPr>
          <a:xfrm>
            <a:off x="197105" y="1453708"/>
            <a:ext cx="3888528" cy="3553581"/>
          </a:xfrm>
          <a:prstGeom prst="rect">
            <a:avLst/>
          </a:prstGeom>
        </p:spPr>
        <p:txBody>
          <a:bodyPr vert="horz" lIns="91440" tIns="45720" rIns="91440" bIns="45720" rtlCol="0">
            <a:noAutofit/>
          </a:bodyPr>
          <a:lstStyle/>
          <a:p>
            <a:pPr>
              <a:lnSpc>
                <a:spcPct val="90000"/>
              </a:lnSpc>
              <a:spcAft>
                <a:spcPts val="600"/>
              </a:spcAft>
            </a:pPr>
            <a:r>
              <a:rPr lang="en-US" sz="2800" b="1">
                <a:latin typeface="+mj-lt"/>
              </a:rPr>
              <a:t>Article Summaries</a:t>
            </a:r>
          </a:p>
          <a:p>
            <a:pPr>
              <a:lnSpc>
                <a:spcPct val="90000"/>
              </a:lnSpc>
              <a:spcAft>
                <a:spcPts val="600"/>
              </a:spcAft>
            </a:pPr>
            <a:r>
              <a:rPr lang="en-US" sz="2800">
                <a:hlinkClick r:id="rId3"/>
              </a:rPr>
              <a:t>TLDRthis</a:t>
            </a:r>
            <a:r>
              <a:rPr lang="en-US" sz="2800"/>
              <a:t>*</a:t>
            </a:r>
          </a:p>
          <a:p>
            <a:pPr>
              <a:lnSpc>
                <a:spcPct val="90000"/>
              </a:lnSpc>
              <a:spcAft>
                <a:spcPts val="600"/>
              </a:spcAft>
            </a:pPr>
            <a:r>
              <a:rPr lang="en-US" sz="2800">
                <a:hlinkClick r:id="rId4"/>
              </a:rPr>
              <a:t>AskYourPDF</a:t>
            </a:r>
            <a:endParaRPr lang="en-US" sz="2800"/>
          </a:p>
          <a:p>
            <a:pPr>
              <a:lnSpc>
                <a:spcPct val="90000"/>
              </a:lnSpc>
              <a:spcAft>
                <a:spcPts val="600"/>
              </a:spcAft>
            </a:pPr>
            <a:r>
              <a:rPr lang="en-US" sz="2800">
                <a:hlinkClick r:id="rId5"/>
              </a:rPr>
              <a:t>QuillBot</a:t>
            </a:r>
            <a:endParaRPr lang="en-US" sz="2800"/>
          </a:p>
          <a:p>
            <a:pPr>
              <a:lnSpc>
                <a:spcPct val="90000"/>
              </a:lnSpc>
              <a:spcAft>
                <a:spcPts val="600"/>
              </a:spcAft>
            </a:pPr>
            <a:r>
              <a:rPr lang="en-US" sz="2800">
                <a:hlinkClick r:id="rId6"/>
              </a:rPr>
              <a:t>Scholarcy</a:t>
            </a:r>
            <a:endParaRPr lang="en-US" sz="2800"/>
          </a:p>
          <a:p>
            <a:pPr>
              <a:lnSpc>
                <a:spcPct val="90000"/>
              </a:lnSpc>
              <a:spcAft>
                <a:spcPts val="600"/>
              </a:spcAft>
            </a:pPr>
            <a:r>
              <a:rPr lang="en-US" sz="2800">
                <a:hlinkClick r:id="rId7"/>
              </a:rPr>
              <a:t>Summary by OpenAI</a:t>
            </a:r>
            <a:endParaRPr lang="en-US" sz="2800"/>
          </a:p>
          <a:p>
            <a:pPr>
              <a:lnSpc>
                <a:spcPct val="90000"/>
              </a:lnSpc>
              <a:spcAft>
                <a:spcPts val="600"/>
              </a:spcAft>
            </a:pPr>
            <a:r>
              <a:rPr lang="en-US" sz="2800" err="1">
                <a:hlinkClick r:id="rId8"/>
              </a:rPr>
              <a:t>ChatPDF</a:t>
            </a:r>
            <a:endParaRPr lang="en-US" sz="2800"/>
          </a:p>
          <a:p>
            <a:pPr>
              <a:lnSpc>
                <a:spcPct val="90000"/>
              </a:lnSpc>
              <a:spcAft>
                <a:spcPts val="600"/>
              </a:spcAft>
            </a:pPr>
            <a:r>
              <a:rPr lang="en-US" sz="2800">
                <a:hlinkClick r:id="rId9"/>
              </a:rPr>
              <a:t>Jenni</a:t>
            </a:r>
            <a:endParaRPr lang="en-US" sz="2800"/>
          </a:p>
        </p:txBody>
      </p:sp>
      <p:pic>
        <p:nvPicPr>
          <p:cNvPr id="21" name="Graphic 20" descr="Magnifying glass">
            <a:extLst>
              <a:ext uri="{FF2B5EF4-FFF2-40B4-BE49-F238E27FC236}">
                <a16:creationId xmlns:a16="http://schemas.microsoft.com/office/drawing/2014/main" id="{12009AA2-D388-F1ED-C95D-99987B9D3B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39447" y="2590800"/>
            <a:ext cx="3685256" cy="3685256"/>
          </a:xfrm>
          <a:prstGeom prst="rect">
            <a:avLst/>
          </a:prstGeom>
        </p:spPr>
      </p:pic>
      <p:sp>
        <p:nvSpPr>
          <p:cNvPr id="10" name="TextBox 9">
            <a:extLst>
              <a:ext uri="{FF2B5EF4-FFF2-40B4-BE49-F238E27FC236}">
                <a16:creationId xmlns:a16="http://schemas.microsoft.com/office/drawing/2014/main" id="{6F9E7D85-1CEF-9AB7-F1AB-CA4E4DC2B2A0}"/>
              </a:ext>
            </a:extLst>
          </p:cNvPr>
          <p:cNvSpPr txBox="1"/>
          <p:nvPr/>
        </p:nvSpPr>
        <p:spPr>
          <a:xfrm>
            <a:off x="6591503" y="1453708"/>
            <a:ext cx="3685255" cy="3416320"/>
          </a:xfrm>
          <a:prstGeom prst="rect">
            <a:avLst/>
          </a:prstGeom>
          <a:noFill/>
        </p:spPr>
        <p:txBody>
          <a:bodyPr wrap="square" rtlCol="0">
            <a:spAutoFit/>
          </a:bodyPr>
          <a:lstStyle/>
          <a:p>
            <a:pPr>
              <a:spcAft>
                <a:spcPts val="600"/>
              </a:spcAft>
            </a:pPr>
            <a:r>
              <a:rPr lang="en-US" sz="2800" b="1">
                <a:latin typeface="+mj-lt"/>
              </a:rPr>
              <a:t>Finding Research Gaps</a:t>
            </a:r>
          </a:p>
          <a:p>
            <a:pPr>
              <a:spcAft>
                <a:spcPts val="600"/>
              </a:spcAft>
            </a:pPr>
            <a:r>
              <a:rPr lang="en-US" sz="2800">
                <a:hlinkClick r:id="rId12"/>
              </a:rPr>
              <a:t>Powerdrill</a:t>
            </a:r>
            <a:endParaRPr lang="en-US" sz="2800"/>
          </a:p>
          <a:p>
            <a:pPr>
              <a:spcAft>
                <a:spcPts val="600"/>
              </a:spcAft>
            </a:pPr>
            <a:r>
              <a:rPr lang="en-US" sz="2800">
                <a:hlinkClick r:id="rId5"/>
              </a:rPr>
              <a:t>QuillBot</a:t>
            </a:r>
            <a:endParaRPr lang="en-US" sz="2800"/>
          </a:p>
          <a:p>
            <a:pPr>
              <a:spcAft>
                <a:spcPts val="600"/>
              </a:spcAft>
            </a:pPr>
            <a:r>
              <a:rPr lang="en-US" sz="2800">
                <a:hlinkClick r:id="rId13"/>
              </a:rPr>
              <a:t>Connected Paper</a:t>
            </a:r>
            <a:endParaRPr lang="en-US" sz="2800"/>
          </a:p>
          <a:p>
            <a:pPr>
              <a:spcAft>
                <a:spcPts val="600"/>
              </a:spcAft>
            </a:pPr>
            <a:r>
              <a:rPr lang="en-US" sz="2800">
                <a:hlinkClick r:id="rId13"/>
              </a:rPr>
              <a:t>OATD</a:t>
            </a:r>
            <a:r>
              <a:rPr lang="en-US" sz="2800"/>
              <a:t>*</a:t>
            </a:r>
          </a:p>
          <a:p>
            <a:pPr>
              <a:spcAft>
                <a:spcPts val="600"/>
              </a:spcAft>
            </a:pPr>
            <a:r>
              <a:rPr lang="en-US" sz="2800">
                <a:hlinkClick r:id="rId14"/>
              </a:rPr>
              <a:t>R Discovery</a:t>
            </a:r>
            <a:r>
              <a:rPr lang="en-US" sz="2800"/>
              <a:t>*</a:t>
            </a:r>
          </a:p>
          <a:p>
            <a:pPr>
              <a:spcAft>
                <a:spcPts val="600"/>
              </a:spcAft>
            </a:pPr>
            <a:endParaRPr lang="en-US"/>
          </a:p>
        </p:txBody>
      </p:sp>
      <p:sp>
        <p:nvSpPr>
          <p:cNvPr id="12" name="TextBox 11">
            <a:extLst>
              <a:ext uri="{FF2B5EF4-FFF2-40B4-BE49-F238E27FC236}">
                <a16:creationId xmlns:a16="http://schemas.microsoft.com/office/drawing/2014/main" id="{D43808E9-E370-B7CE-9A75-45237D06E5B0}"/>
              </a:ext>
            </a:extLst>
          </p:cNvPr>
          <p:cNvSpPr txBox="1"/>
          <p:nvPr/>
        </p:nvSpPr>
        <p:spPr>
          <a:xfrm>
            <a:off x="3795239" y="1453708"/>
            <a:ext cx="2575988" cy="3062377"/>
          </a:xfrm>
          <a:prstGeom prst="rect">
            <a:avLst/>
          </a:prstGeom>
          <a:noFill/>
        </p:spPr>
        <p:txBody>
          <a:bodyPr wrap="square" rtlCol="0">
            <a:spAutoFit/>
          </a:bodyPr>
          <a:lstStyle/>
          <a:p>
            <a:pPr>
              <a:spcAft>
                <a:spcPts val="600"/>
              </a:spcAft>
            </a:pPr>
            <a:r>
              <a:rPr lang="en-US" sz="2800" b="1">
                <a:latin typeface="+mj-lt"/>
              </a:rPr>
              <a:t>Lit Review Drafts</a:t>
            </a:r>
          </a:p>
          <a:p>
            <a:pPr>
              <a:spcAft>
                <a:spcPts val="600"/>
              </a:spcAft>
            </a:pPr>
            <a:r>
              <a:rPr lang="en-US" sz="2800">
                <a:hlinkClick r:id="rId15"/>
              </a:rPr>
              <a:t>SCISPACE</a:t>
            </a:r>
            <a:endParaRPr lang="en-US" sz="2800"/>
          </a:p>
          <a:p>
            <a:pPr>
              <a:spcAft>
                <a:spcPts val="600"/>
              </a:spcAft>
            </a:pPr>
            <a:r>
              <a:rPr lang="en-US" sz="2800">
                <a:hlinkClick r:id="rId9"/>
              </a:rPr>
              <a:t>Jenni AI</a:t>
            </a:r>
            <a:endParaRPr lang="en-US" sz="2800"/>
          </a:p>
          <a:p>
            <a:pPr>
              <a:spcAft>
                <a:spcPts val="600"/>
              </a:spcAft>
            </a:pPr>
            <a:r>
              <a:rPr lang="en-US" sz="2800">
                <a:hlinkClick r:id="rId16"/>
              </a:rPr>
              <a:t>Paperpal</a:t>
            </a:r>
            <a:endParaRPr lang="en-US" sz="2800"/>
          </a:p>
          <a:p>
            <a:pPr>
              <a:spcAft>
                <a:spcPts val="600"/>
              </a:spcAft>
            </a:pPr>
            <a:r>
              <a:rPr lang="en-US" sz="2800">
                <a:hlinkClick r:id="rId17"/>
              </a:rPr>
              <a:t>Kahubi</a:t>
            </a:r>
            <a:endParaRPr lang="en-US" sz="2800"/>
          </a:p>
          <a:p>
            <a:pPr>
              <a:spcAft>
                <a:spcPts val="600"/>
              </a:spcAft>
            </a:pPr>
            <a:r>
              <a:rPr lang="en-US" sz="2800">
                <a:hlinkClick r:id="rId18"/>
              </a:rPr>
              <a:t>Scite</a:t>
            </a:r>
            <a:endParaRPr lang="en-US" sz="2800"/>
          </a:p>
        </p:txBody>
      </p:sp>
      <p:sp>
        <p:nvSpPr>
          <p:cNvPr id="13" name="TextBox 12">
            <a:extLst>
              <a:ext uri="{FF2B5EF4-FFF2-40B4-BE49-F238E27FC236}">
                <a16:creationId xmlns:a16="http://schemas.microsoft.com/office/drawing/2014/main" id="{C8B41BBB-7B1A-67BD-27B2-5E47264F367D}"/>
              </a:ext>
            </a:extLst>
          </p:cNvPr>
          <p:cNvSpPr txBox="1"/>
          <p:nvPr/>
        </p:nvSpPr>
        <p:spPr>
          <a:xfrm>
            <a:off x="838200" y="319520"/>
            <a:ext cx="5598138" cy="769441"/>
          </a:xfrm>
          <a:prstGeom prst="rect">
            <a:avLst/>
          </a:prstGeom>
          <a:noFill/>
        </p:spPr>
        <p:txBody>
          <a:bodyPr wrap="square" rtlCol="0">
            <a:spAutoFit/>
          </a:bodyPr>
          <a:lstStyle/>
          <a:p>
            <a:pPr>
              <a:spcAft>
                <a:spcPts val="600"/>
              </a:spcAft>
            </a:pPr>
            <a:r>
              <a:rPr lang="en-US" sz="4400" b="1">
                <a:solidFill>
                  <a:schemeClr val="bg1"/>
                </a:solidFill>
                <a:latin typeface="+mj-lt"/>
              </a:rPr>
              <a:t>Want to Explore More…</a:t>
            </a:r>
          </a:p>
        </p:txBody>
      </p:sp>
      <p:sp>
        <p:nvSpPr>
          <p:cNvPr id="2" name="TextBox 1">
            <a:extLst>
              <a:ext uri="{FF2B5EF4-FFF2-40B4-BE49-F238E27FC236}">
                <a16:creationId xmlns:a16="http://schemas.microsoft.com/office/drawing/2014/main" id="{27CC1896-8A82-5908-8A71-479E02B6EFEB}"/>
              </a:ext>
            </a:extLst>
          </p:cNvPr>
          <p:cNvSpPr txBox="1"/>
          <p:nvPr/>
        </p:nvSpPr>
        <p:spPr>
          <a:xfrm>
            <a:off x="6851904" y="5585176"/>
            <a:ext cx="1353312" cy="400110"/>
          </a:xfrm>
          <a:prstGeom prst="rect">
            <a:avLst/>
          </a:prstGeom>
          <a:noFill/>
        </p:spPr>
        <p:txBody>
          <a:bodyPr wrap="square" rtlCol="0">
            <a:spAutoFit/>
          </a:bodyPr>
          <a:lstStyle/>
          <a:p>
            <a:r>
              <a:rPr lang="en-US" sz="2000"/>
              <a:t>* Free</a:t>
            </a:r>
          </a:p>
        </p:txBody>
      </p:sp>
    </p:spTree>
    <p:extLst>
      <p:ext uri="{BB962C8B-B14F-4D97-AF65-F5344CB8AC3E}">
        <p14:creationId xmlns:p14="http://schemas.microsoft.com/office/powerpoint/2010/main" val="241728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B07D5C-5975-DCA5-A15B-2D6DA0DB47B0}"/>
              </a:ext>
            </a:extLst>
          </p:cNvPr>
          <p:cNvSpPr txBox="1"/>
          <p:nvPr/>
        </p:nvSpPr>
        <p:spPr>
          <a:xfrm>
            <a:off x="755905" y="1652209"/>
            <a:ext cx="3888528" cy="3553581"/>
          </a:xfrm>
          <a:prstGeom prst="rect">
            <a:avLst/>
          </a:prstGeom>
        </p:spPr>
        <p:txBody>
          <a:bodyPr vert="horz" lIns="91440" tIns="45720" rIns="91440" bIns="45720" rtlCol="0">
            <a:normAutofit/>
          </a:bodyPr>
          <a:lstStyle/>
          <a:p>
            <a:pPr>
              <a:lnSpc>
                <a:spcPct val="90000"/>
              </a:lnSpc>
              <a:spcAft>
                <a:spcPts val="600"/>
              </a:spcAft>
            </a:pPr>
            <a:r>
              <a:rPr lang="en-US" sz="2400" b="1">
                <a:latin typeface="+mj-lt"/>
              </a:rPr>
              <a:t>Coding  Tools</a:t>
            </a:r>
          </a:p>
          <a:p>
            <a:pPr>
              <a:lnSpc>
                <a:spcPct val="90000"/>
              </a:lnSpc>
              <a:spcAft>
                <a:spcPts val="600"/>
              </a:spcAft>
            </a:pPr>
            <a:r>
              <a:rPr lang="en-US" sz="2000">
                <a:hlinkClick r:id="rId3"/>
              </a:rPr>
              <a:t>Github Copilot</a:t>
            </a:r>
            <a:endParaRPr lang="en-US" sz="2000"/>
          </a:p>
          <a:p>
            <a:pPr>
              <a:lnSpc>
                <a:spcPct val="90000"/>
              </a:lnSpc>
              <a:spcAft>
                <a:spcPts val="600"/>
              </a:spcAft>
            </a:pPr>
            <a:r>
              <a:rPr lang="en-US" sz="2000">
                <a:hlinkClick r:id="rId4"/>
              </a:rPr>
              <a:t>Phind</a:t>
            </a:r>
            <a:endParaRPr lang="en-US" sz="2000"/>
          </a:p>
        </p:txBody>
      </p:sp>
      <p:pic>
        <p:nvPicPr>
          <p:cNvPr id="21" name="Graphic 20" descr="Magnifying glass">
            <a:extLst>
              <a:ext uri="{FF2B5EF4-FFF2-40B4-BE49-F238E27FC236}">
                <a16:creationId xmlns:a16="http://schemas.microsoft.com/office/drawing/2014/main" id="{12009AA2-D388-F1ED-C95D-99987B9D3B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7316" y="2310337"/>
            <a:ext cx="4747547" cy="4747547"/>
          </a:xfrm>
          <a:prstGeom prst="rect">
            <a:avLst/>
          </a:prstGeom>
        </p:spPr>
      </p:pic>
      <p:sp>
        <p:nvSpPr>
          <p:cNvPr id="10" name="TextBox 9">
            <a:extLst>
              <a:ext uri="{FF2B5EF4-FFF2-40B4-BE49-F238E27FC236}">
                <a16:creationId xmlns:a16="http://schemas.microsoft.com/office/drawing/2014/main" id="{6F9E7D85-1CEF-9AB7-F1AB-CA4E4DC2B2A0}"/>
              </a:ext>
            </a:extLst>
          </p:cNvPr>
          <p:cNvSpPr txBox="1"/>
          <p:nvPr/>
        </p:nvSpPr>
        <p:spPr>
          <a:xfrm>
            <a:off x="6096000" y="1570187"/>
            <a:ext cx="2743200" cy="2139047"/>
          </a:xfrm>
          <a:prstGeom prst="rect">
            <a:avLst/>
          </a:prstGeom>
          <a:noFill/>
        </p:spPr>
        <p:txBody>
          <a:bodyPr wrap="square" rtlCol="0">
            <a:spAutoFit/>
          </a:bodyPr>
          <a:lstStyle/>
          <a:p>
            <a:pPr>
              <a:spcAft>
                <a:spcPts val="600"/>
              </a:spcAft>
            </a:pPr>
            <a:r>
              <a:rPr lang="en-US" b="1">
                <a:latin typeface="+mj-lt"/>
              </a:rPr>
              <a:t>Writing</a:t>
            </a:r>
          </a:p>
          <a:p>
            <a:pPr>
              <a:spcAft>
                <a:spcPts val="600"/>
              </a:spcAft>
            </a:pPr>
            <a:r>
              <a:rPr lang="en-US">
                <a:hlinkClick r:id="rId7"/>
              </a:rPr>
              <a:t>Wordvice AI</a:t>
            </a:r>
            <a:r>
              <a:rPr lang="en-US"/>
              <a:t>*</a:t>
            </a:r>
          </a:p>
          <a:p>
            <a:pPr>
              <a:spcAft>
                <a:spcPts val="600"/>
              </a:spcAft>
            </a:pPr>
            <a:r>
              <a:rPr lang="en-US">
                <a:hlinkClick r:id="rId8"/>
              </a:rPr>
              <a:t>Jenni</a:t>
            </a:r>
            <a:endParaRPr lang="en-US"/>
          </a:p>
          <a:p>
            <a:pPr>
              <a:spcAft>
                <a:spcPts val="600"/>
              </a:spcAft>
            </a:pPr>
            <a:r>
              <a:rPr lang="en-US">
                <a:hlinkClick r:id="rId9"/>
              </a:rPr>
              <a:t>QuillBot</a:t>
            </a:r>
            <a:endParaRPr lang="en-US"/>
          </a:p>
          <a:p>
            <a:pPr>
              <a:spcAft>
                <a:spcPts val="600"/>
              </a:spcAft>
            </a:pPr>
            <a:r>
              <a:rPr lang="en-US">
                <a:hlinkClick r:id="rId10"/>
              </a:rPr>
              <a:t>Curie</a:t>
            </a:r>
            <a:endParaRPr lang="en-US"/>
          </a:p>
          <a:p>
            <a:pPr>
              <a:spcAft>
                <a:spcPts val="600"/>
              </a:spcAft>
            </a:pPr>
            <a:endParaRPr lang="en-US"/>
          </a:p>
        </p:txBody>
      </p:sp>
      <p:sp>
        <p:nvSpPr>
          <p:cNvPr id="12" name="TextBox 11">
            <a:extLst>
              <a:ext uri="{FF2B5EF4-FFF2-40B4-BE49-F238E27FC236}">
                <a16:creationId xmlns:a16="http://schemas.microsoft.com/office/drawing/2014/main" id="{D43808E9-E370-B7CE-9A75-45237D06E5B0}"/>
              </a:ext>
            </a:extLst>
          </p:cNvPr>
          <p:cNvSpPr txBox="1"/>
          <p:nvPr/>
        </p:nvSpPr>
        <p:spPr>
          <a:xfrm>
            <a:off x="3143250" y="4622197"/>
            <a:ext cx="3092499" cy="1523494"/>
          </a:xfrm>
          <a:prstGeom prst="rect">
            <a:avLst/>
          </a:prstGeom>
          <a:noFill/>
        </p:spPr>
        <p:txBody>
          <a:bodyPr wrap="square" rtlCol="0">
            <a:spAutoFit/>
          </a:bodyPr>
          <a:lstStyle/>
          <a:p>
            <a:pPr>
              <a:spcAft>
                <a:spcPts val="600"/>
              </a:spcAft>
            </a:pPr>
            <a:r>
              <a:rPr lang="en-US" sz="2400" b="1">
                <a:latin typeface="+mj-lt"/>
              </a:rPr>
              <a:t>AI Content Detector</a:t>
            </a:r>
          </a:p>
          <a:p>
            <a:pPr>
              <a:spcAft>
                <a:spcPts val="600"/>
              </a:spcAft>
            </a:pPr>
            <a:r>
              <a:rPr lang="en-US">
                <a:hlinkClick r:id="rId11"/>
              </a:rPr>
              <a:t>QuillBot</a:t>
            </a:r>
            <a:r>
              <a:rPr lang="en-US"/>
              <a:t> *</a:t>
            </a:r>
          </a:p>
          <a:p>
            <a:pPr>
              <a:spcAft>
                <a:spcPts val="600"/>
              </a:spcAft>
            </a:pPr>
            <a:r>
              <a:rPr lang="en-US">
                <a:hlinkClick r:id="rId12"/>
              </a:rPr>
              <a:t>Undetectable AI</a:t>
            </a:r>
            <a:endParaRPr lang="en-US"/>
          </a:p>
          <a:p>
            <a:pPr>
              <a:spcAft>
                <a:spcPts val="600"/>
              </a:spcAft>
            </a:pPr>
            <a:endParaRPr lang="en-US"/>
          </a:p>
        </p:txBody>
      </p:sp>
      <p:sp>
        <p:nvSpPr>
          <p:cNvPr id="13" name="TextBox 12">
            <a:extLst>
              <a:ext uri="{FF2B5EF4-FFF2-40B4-BE49-F238E27FC236}">
                <a16:creationId xmlns:a16="http://schemas.microsoft.com/office/drawing/2014/main" id="{C8B41BBB-7B1A-67BD-27B2-5E47264F367D}"/>
              </a:ext>
            </a:extLst>
          </p:cNvPr>
          <p:cNvSpPr txBox="1"/>
          <p:nvPr/>
        </p:nvSpPr>
        <p:spPr>
          <a:xfrm>
            <a:off x="3017052" y="804642"/>
            <a:ext cx="5598138" cy="584775"/>
          </a:xfrm>
          <a:prstGeom prst="rect">
            <a:avLst/>
          </a:prstGeom>
          <a:noFill/>
        </p:spPr>
        <p:txBody>
          <a:bodyPr wrap="square" rtlCol="0">
            <a:spAutoFit/>
          </a:bodyPr>
          <a:lstStyle/>
          <a:p>
            <a:pPr algn="ctr">
              <a:spcAft>
                <a:spcPts val="600"/>
              </a:spcAft>
            </a:pPr>
            <a:r>
              <a:rPr lang="en-US" sz="3200" b="1">
                <a:latin typeface="+mj-lt"/>
              </a:rPr>
              <a:t>Want to Explore More… Cont’d</a:t>
            </a:r>
          </a:p>
        </p:txBody>
      </p:sp>
      <p:sp>
        <p:nvSpPr>
          <p:cNvPr id="2" name="TextBox 1">
            <a:extLst>
              <a:ext uri="{FF2B5EF4-FFF2-40B4-BE49-F238E27FC236}">
                <a16:creationId xmlns:a16="http://schemas.microsoft.com/office/drawing/2014/main" id="{27CC1896-8A82-5908-8A71-479E02B6EFEB}"/>
              </a:ext>
            </a:extLst>
          </p:cNvPr>
          <p:cNvSpPr txBox="1"/>
          <p:nvPr/>
        </p:nvSpPr>
        <p:spPr>
          <a:xfrm>
            <a:off x="6181344" y="5394960"/>
            <a:ext cx="1353312" cy="369332"/>
          </a:xfrm>
          <a:prstGeom prst="rect">
            <a:avLst/>
          </a:prstGeom>
          <a:noFill/>
        </p:spPr>
        <p:txBody>
          <a:bodyPr wrap="square" rtlCol="0">
            <a:spAutoFit/>
          </a:bodyPr>
          <a:lstStyle/>
          <a:p>
            <a:r>
              <a:rPr lang="en-US"/>
              <a:t>* Free</a:t>
            </a:r>
          </a:p>
        </p:txBody>
      </p:sp>
      <p:sp>
        <p:nvSpPr>
          <p:cNvPr id="3" name="TextBox 2">
            <a:extLst>
              <a:ext uri="{FF2B5EF4-FFF2-40B4-BE49-F238E27FC236}">
                <a16:creationId xmlns:a16="http://schemas.microsoft.com/office/drawing/2014/main" id="{2A044A91-092A-85AD-8019-55967335ED5A}"/>
              </a:ext>
            </a:extLst>
          </p:cNvPr>
          <p:cNvSpPr txBox="1"/>
          <p:nvPr/>
        </p:nvSpPr>
        <p:spPr>
          <a:xfrm>
            <a:off x="723563" y="3181349"/>
            <a:ext cx="2259978" cy="1015663"/>
          </a:xfrm>
          <a:prstGeom prst="rect">
            <a:avLst/>
          </a:prstGeom>
          <a:noFill/>
        </p:spPr>
        <p:txBody>
          <a:bodyPr wrap="none" rtlCol="0">
            <a:spAutoFit/>
          </a:bodyPr>
          <a:lstStyle/>
          <a:p>
            <a:r>
              <a:rPr lang="en-US" sz="2400" b="1"/>
              <a:t>Web scrapping</a:t>
            </a:r>
          </a:p>
          <a:p>
            <a:r>
              <a:rPr lang="en-US"/>
              <a:t>Distill.io</a:t>
            </a:r>
          </a:p>
          <a:p>
            <a:endParaRPr lang="en-US"/>
          </a:p>
        </p:txBody>
      </p:sp>
      <p:sp>
        <p:nvSpPr>
          <p:cNvPr id="5" name="Content Placeholder 4">
            <a:extLst>
              <a:ext uri="{FF2B5EF4-FFF2-40B4-BE49-F238E27FC236}">
                <a16:creationId xmlns:a16="http://schemas.microsoft.com/office/drawing/2014/main" id="{2B52CBAA-00A4-ABE6-3310-60E412776676}"/>
              </a:ext>
            </a:extLst>
          </p:cNvPr>
          <p:cNvSpPr>
            <a:spLocks noGrp="1"/>
          </p:cNvSpPr>
          <p:nvPr>
            <p:ph idx="1"/>
          </p:nvPr>
        </p:nvSpPr>
        <p:spPr>
          <a:xfrm>
            <a:off x="647700" y="1410368"/>
            <a:ext cx="10515600" cy="4351338"/>
          </a:xfrm>
        </p:spPr>
        <p:txBody>
          <a:bodyPr/>
          <a:lstStyle/>
          <a:p>
            <a:endParaRPr lang="en-US"/>
          </a:p>
        </p:txBody>
      </p:sp>
      <p:sp>
        <p:nvSpPr>
          <p:cNvPr id="4" name="Title 3">
            <a:extLst>
              <a:ext uri="{FF2B5EF4-FFF2-40B4-BE49-F238E27FC236}">
                <a16:creationId xmlns:a16="http://schemas.microsoft.com/office/drawing/2014/main" id="{26BA07E7-6410-A3E9-1AA3-5D3544F8A03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6240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4FFA-416C-CC8D-A4C8-E04B9E0C3B56}"/>
              </a:ext>
            </a:extLst>
          </p:cNvPr>
          <p:cNvSpPr>
            <a:spLocks noGrp="1"/>
          </p:cNvSpPr>
          <p:nvPr>
            <p:ph type="title"/>
          </p:nvPr>
        </p:nvSpPr>
        <p:spPr/>
        <p:txBody>
          <a:bodyPr/>
          <a:lstStyle/>
          <a:p>
            <a:r>
              <a:rPr lang="en-US" b="1"/>
              <a:t>Papers Listing AI Tools Used</a:t>
            </a:r>
          </a:p>
        </p:txBody>
      </p:sp>
      <p:sp>
        <p:nvSpPr>
          <p:cNvPr id="3" name="Content Placeholder 2">
            <a:extLst>
              <a:ext uri="{FF2B5EF4-FFF2-40B4-BE49-F238E27FC236}">
                <a16:creationId xmlns:a16="http://schemas.microsoft.com/office/drawing/2014/main" id="{71D9DA65-7E2B-FC45-CBBD-885A87873931}"/>
              </a:ext>
            </a:extLst>
          </p:cNvPr>
          <p:cNvSpPr>
            <a:spLocks noGrp="1"/>
          </p:cNvSpPr>
          <p:nvPr>
            <p:ph idx="1"/>
          </p:nvPr>
        </p:nvSpPr>
        <p:spPr/>
        <p:txBody>
          <a:bodyPr>
            <a:normAutofit/>
          </a:bodyPr>
          <a:lstStyle/>
          <a:p>
            <a:pPr marL="0" indent="0">
              <a:buNone/>
            </a:pPr>
            <a:r>
              <a:rPr lang="en-US" sz="2000" err="1">
                <a:solidFill>
                  <a:srgbClr val="595959"/>
                </a:solidFill>
                <a:highlight>
                  <a:srgbClr val="F5F5F5"/>
                </a:highlight>
                <a:latin typeface="Avenir Next LT Pro" panose="020B0504020202020204" pitchFamily="34" charset="0"/>
              </a:rPr>
              <a:t>Heucher</a:t>
            </a:r>
            <a:r>
              <a:rPr lang="en-US" sz="2000">
                <a:solidFill>
                  <a:srgbClr val="595959"/>
                </a:solidFill>
                <a:highlight>
                  <a:srgbClr val="F5F5F5"/>
                </a:highlight>
                <a:latin typeface="Avenir Next LT Pro" panose="020B0504020202020204" pitchFamily="34" charset="0"/>
              </a:rPr>
              <a:t>, K., Alt, E., </a:t>
            </a:r>
            <a:r>
              <a:rPr lang="en-US" sz="2000" err="1">
                <a:solidFill>
                  <a:srgbClr val="595959"/>
                </a:solidFill>
                <a:highlight>
                  <a:srgbClr val="F5F5F5"/>
                </a:highlight>
                <a:latin typeface="Avenir Next LT Pro" panose="020B0504020202020204" pitchFamily="34" charset="0"/>
              </a:rPr>
              <a:t>Soderstrom</a:t>
            </a:r>
            <a:r>
              <a:rPr lang="en-US" sz="2000">
                <a:solidFill>
                  <a:srgbClr val="595959"/>
                </a:solidFill>
                <a:highlight>
                  <a:srgbClr val="F5F5F5"/>
                </a:highlight>
                <a:latin typeface="Avenir Next LT Pro" panose="020B0504020202020204" pitchFamily="34" charset="0"/>
              </a:rPr>
              <a:t>, S., Scully, M., &amp; </a:t>
            </a:r>
            <a:r>
              <a:rPr lang="en-US" sz="2000" err="1">
                <a:solidFill>
                  <a:srgbClr val="595959"/>
                </a:solidFill>
                <a:highlight>
                  <a:srgbClr val="F5F5F5"/>
                </a:highlight>
                <a:latin typeface="Avenir Next LT Pro" panose="020B0504020202020204" pitchFamily="34" charset="0"/>
              </a:rPr>
              <a:t>Glavas</a:t>
            </a:r>
            <a:r>
              <a:rPr lang="en-US" sz="2000">
                <a:solidFill>
                  <a:srgbClr val="595959"/>
                </a:solidFill>
                <a:highlight>
                  <a:srgbClr val="F5F5F5"/>
                </a:highlight>
                <a:latin typeface="Avenir Next LT Pro" panose="020B0504020202020204" pitchFamily="34" charset="0"/>
              </a:rPr>
              <a:t>, A. (2024). Catalyzing Action on Social and Environmental Challenges: An Integrative Review of Insider Social Change Agents. Academy of Management Annals, 18(1), 295–347. https://doi-org.liblink.uncw.edu/10.5465/annals.2022.0205</a:t>
            </a:r>
          </a:p>
          <a:p>
            <a:pPr marL="0" indent="0">
              <a:buNone/>
            </a:pPr>
            <a:r>
              <a:rPr lang="en-US" sz="2000" err="1">
                <a:latin typeface="Avenir Next LT Pro" panose="020B0504020202020204" pitchFamily="34" charset="0"/>
              </a:rPr>
              <a:t>Siderska</a:t>
            </a:r>
            <a:r>
              <a:rPr lang="en-US" sz="2000">
                <a:latin typeface="Avenir Next LT Pro" panose="020B0504020202020204" pitchFamily="34" charset="0"/>
              </a:rPr>
              <a:t>, J., </a:t>
            </a:r>
            <a:r>
              <a:rPr lang="en-US" sz="2000" err="1">
                <a:latin typeface="Avenir Next LT Pro" panose="020B0504020202020204" pitchFamily="34" charset="0"/>
              </a:rPr>
              <a:t>Aunimo</a:t>
            </a:r>
            <a:r>
              <a:rPr lang="en-US" sz="2000">
                <a:latin typeface="Avenir Next LT Pro" panose="020B0504020202020204" pitchFamily="34" charset="0"/>
              </a:rPr>
              <a:t>, L., </a:t>
            </a:r>
            <a:r>
              <a:rPr lang="en-US" sz="2000" err="1">
                <a:latin typeface="Avenir Next LT Pro" panose="020B0504020202020204" pitchFamily="34" charset="0"/>
              </a:rPr>
              <a:t>Süße</a:t>
            </a:r>
            <a:r>
              <a:rPr lang="en-US" sz="2000">
                <a:latin typeface="Avenir Next LT Pro" panose="020B0504020202020204" pitchFamily="34" charset="0"/>
              </a:rPr>
              <a:t>, T., </a:t>
            </a:r>
            <a:r>
              <a:rPr lang="en-US" sz="2000" err="1">
                <a:latin typeface="Avenir Next LT Pro" panose="020B0504020202020204" pitchFamily="34" charset="0"/>
              </a:rPr>
              <a:t>Stamm</a:t>
            </a:r>
            <a:r>
              <a:rPr lang="en-US" sz="2000">
                <a:latin typeface="Avenir Next LT Pro" panose="020B0504020202020204" pitchFamily="34" charset="0"/>
              </a:rPr>
              <a:t>, J. von, </a:t>
            </a:r>
            <a:r>
              <a:rPr lang="en-US" sz="2000" err="1">
                <a:latin typeface="Avenir Next LT Pro" panose="020B0504020202020204" pitchFamily="34" charset="0"/>
              </a:rPr>
              <a:t>Kedziora</a:t>
            </a:r>
            <a:r>
              <a:rPr lang="en-US" sz="2000">
                <a:latin typeface="Avenir Next LT Pro" panose="020B0504020202020204" pitchFamily="34" charset="0"/>
              </a:rPr>
              <a:t>, D., &amp; Aini, S. N. B. M. (2023). Towards Intelligent Automation (IA): Literature Review on the Evolution of Robotic Process Automation (RPA), its Challenges, and Future Trends. Engineering Management in Production &amp; Services, 15(4), 90–103. </a:t>
            </a:r>
            <a:r>
              <a:rPr lang="en-US" sz="2000">
                <a:latin typeface="Avenir Next LT Pro" panose="020B0504020202020204" pitchFamily="34" charset="0"/>
                <a:hlinkClick r:id="rId2"/>
              </a:rPr>
              <a:t>https://doi-org.liblink.uncw.edu/10.2478/emj-2023-0030</a:t>
            </a:r>
            <a:endParaRPr lang="en-US" sz="2000">
              <a:latin typeface="Avenir Next LT Pro" panose="020B0504020202020204" pitchFamily="34" charset="0"/>
            </a:endParaRPr>
          </a:p>
          <a:p>
            <a:pPr marL="0" indent="0">
              <a:buNone/>
            </a:pPr>
            <a:r>
              <a:rPr lang="en-US" sz="2000">
                <a:latin typeface="Avenir Next LT Pro" panose="020B0504020202020204" pitchFamily="34" charset="0"/>
              </a:rPr>
              <a:t>White, G. R. T., Samuel, A., Jones, P., Madhavan, N., </a:t>
            </a:r>
            <a:r>
              <a:rPr lang="en-US" sz="2000" err="1">
                <a:latin typeface="Avenir Next LT Pro" panose="020B0504020202020204" pitchFamily="34" charset="0"/>
              </a:rPr>
              <a:t>Afolayan</a:t>
            </a:r>
            <a:r>
              <a:rPr lang="en-US" sz="2000">
                <a:latin typeface="Avenir Next LT Pro" panose="020B0504020202020204" pitchFamily="34" charset="0"/>
              </a:rPr>
              <a:t>, A., Abdullah, A., &amp; Kaushik, T. (2024). Mapping the ethic‐theoretical foundations of artificial intelligence research. Thunderbird International Business Review, 66(2), 171–183. </a:t>
            </a:r>
            <a:r>
              <a:rPr lang="en-US" sz="2000">
                <a:latin typeface="Avenir Next LT Pro" panose="020B0504020202020204" pitchFamily="34" charset="0"/>
                <a:hlinkClick r:id="rId3"/>
              </a:rPr>
              <a:t>https://doi-org.liblink.uncw.edu/10.1002/tie.22368</a:t>
            </a:r>
            <a:endParaRPr lang="en-US" sz="2000">
              <a:latin typeface="Avenir Next LT Pro" panose="020B0504020202020204" pitchFamily="34" charset="0"/>
            </a:endParaRPr>
          </a:p>
          <a:p>
            <a:pPr marL="0" indent="0">
              <a:buNone/>
            </a:pPr>
            <a:endParaRPr lang="en-US" sz="2000">
              <a:latin typeface="Avenir Next LT Pro" panose="020B0504020202020204" pitchFamily="34" charset="0"/>
            </a:endParaRPr>
          </a:p>
        </p:txBody>
      </p:sp>
    </p:spTree>
    <p:extLst>
      <p:ext uri="{BB962C8B-B14F-4D97-AF65-F5344CB8AC3E}">
        <p14:creationId xmlns:p14="http://schemas.microsoft.com/office/powerpoint/2010/main" val="89277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4D104-37DD-1855-7BCE-4F431FCD087D}"/>
              </a:ext>
            </a:extLst>
          </p:cNvPr>
          <p:cNvSpPr txBox="1"/>
          <p:nvPr/>
        </p:nvSpPr>
        <p:spPr>
          <a:xfrm>
            <a:off x="2492829" y="826722"/>
            <a:ext cx="6977743" cy="2123658"/>
          </a:xfrm>
          <a:prstGeom prst="rect">
            <a:avLst/>
          </a:prstGeom>
          <a:noFill/>
        </p:spPr>
        <p:txBody>
          <a:bodyPr wrap="square" rtlCol="0">
            <a:spAutoFit/>
          </a:bodyPr>
          <a:lstStyle/>
          <a:p>
            <a:pPr algn="ctr"/>
            <a:r>
              <a:rPr lang="en-US" sz="4400" b="1">
                <a:latin typeface="Avenir Next LT Pro" panose="020B0504020202020204" pitchFamily="34" charset="0"/>
              </a:rPr>
              <a:t>Questions?</a:t>
            </a:r>
          </a:p>
          <a:p>
            <a:pPr algn="ctr"/>
            <a:endParaRPr lang="en-US" sz="4400">
              <a:latin typeface="Avenir Next LT Pro" panose="020B0504020202020204" pitchFamily="34" charset="0"/>
            </a:endParaRPr>
          </a:p>
          <a:p>
            <a:pPr algn="ctr"/>
            <a:r>
              <a:rPr lang="en-US" sz="4400" b="1">
                <a:latin typeface="Avenir Next LT Pro" panose="020B0504020202020204" pitchFamily="34" charset="0"/>
              </a:rPr>
              <a:t>Thank you</a:t>
            </a:r>
          </a:p>
        </p:txBody>
      </p:sp>
      <p:sp>
        <p:nvSpPr>
          <p:cNvPr id="3" name="TextBox 2">
            <a:extLst>
              <a:ext uri="{FF2B5EF4-FFF2-40B4-BE49-F238E27FC236}">
                <a16:creationId xmlns:a16="http://schemas.microsoft.com/office/drawing/2014/main" id="{CA5E007B-9FCB-F1A8-FBC1-59C9FB87B6BD}"/>
              </a:ext>
            </a:extLst>
          </p:cNvPr>
          <p:cNvSpPr txBox="1"/>
          <p:nvPr/>
        </p:nvSpPr>
        <p:spPr>
          <a:xfrm>
            <a:off x="4463142" y="3710578"/>
            <a:ext cx="3646126" cy="2246769"/>
          </a:xfrm>
          <a:prstGeom prst="rect">
            <a:avLst/>
          </a:prstGeom>
          <a:noFill/>
        </p:spPr>
        <p:txBody>
          <a:bodyPr wrap="none" rtlCol="0">
            <a:spAutoFit/>
          </a:bodyPr>
          <a:lstStyle/>
          <a:p>
            <a:r>
              <a:rPr lang="en-US" sz="2800"/>
              <a:t>Ophelia Chapman</a:t>
            </a:r>
          </a:p>
          <a:p>
            <a:endParaRPr lang="en-US" sz="2800"/>
          </a:p>
          <a:p>
            <a:r>
              <a:rPr lang="en-US" sz="2800">
                <a:hlinkClick r:id="rId2"/>
              </a:rPr>
              <a:t>chapmano@uncw.edu</a:t>
            </a:r>
            <a:endParaRPr lang="en-US" sz="2800"/>
          </a:p>
          <a:p>
            <a:endParaRPr lang="en-US" sz="2800"/>
          </a:p>
          <a:p>
            <a:r>
              <a:rPr lang="en-US" sz="2800">
                <a:hlinkClick r:id="rId3"/>
              </a:rPr>
              <a:t>Schedule a consultation</a:t>
            </a:r>
            <a:endParaRPr lang="en-US" sz="2800"/>
          </a:p>
        </p:txBody>
      </p:sp>
    </p:spTree>
    <p:extLst>
      <p:ext uri="{BB962C8B-B14F-4D97-AF65-F5344CB8AC3E}">
        <p14:creationId xmlns:p14="http://schemas.microsoft.com/office/powerpoint/2010/main" val="147270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A39A8-F1DE-3127-CC83-73ACE51C0E93}"/>
              </a:ext>
            </a:extLst>
          </p:cNvPr>
          <p:cNvSpPr>
            <a:spLocks noGrp="1"/>
          </p:cNvSpPr>
          <p:nvPr>
            <p:ph type="body" idx="1"/>
          </p:nvPr>
        </p:nvSpPr>
        <p:spPr>
          <a:xfrm>
            <a:off x="831850" y="4504864"/>
            <a:ext cx="10515600" cy="2046714"/>
          </a:xfrm>
        </p:spPr>
        <p:txBody>
          <a:bodyPr/>
          <a:lstStyle/>
          <a:p>
            <a:r>
              <a:rPr lang="en-US" sz="3200">
                <a:solidFill>
                  <a:schemeClr val="bg1"/>
                </a:solidFill>
              </a:rPr>
              <a:t>Anne Gilliland, MLS, JD</a:t>
            </a:r>
          </a:p>
          <a:p>
            <a:r>
              <a:rPr lang="en-US" sz="3200">
                <a:solidFill>
                  <a:schemeClr val="bg1"/>
                </a:solidFill>
              </a:rPr>
              <a:t>Scholarly Communications Officer</a:t>
            </a:r>
          </a:p>
          <a:p>
            <a:r>
              <a:rPr lang="en-US" sz="3200">
                <a:solidFill>
                  <a:schemeClr val="bg1"/>
                </a:solidFill>
              </a:rPr>
              <a:t>agilliland@unc.edu</a:t>
            </a:r>
          </a:p>
          <a:p>
            <a:endParaRPr lang="en-US"/>
          </a:p>
        </p:txBody>
      </p:sp>
      <p:sp>
        <p:nvSpPr>
          <p:cNvPr id="4" name="Title 3">
            <a:extLst>
              <a:ext uri="{FF2B5EF4-FFF2-40B4-BE49-F238E27FC236}">
                <a16:creationId xmlns:a16="http://schemas.microsoft.com/office/drawing/2014/main" id="{5281DBB1-F4DC-1121-350C-6D260D010B79}"/>
              </a:ext>
            </a:extLst>
          </p:cNvPr>
          <p:cNvSpPr>
            <a:spLocks noGrp="1"/>
          </p:cNvSpPr>
          <p:nvPr>
            <p:ph type="title"/>
          </p:nvPr>
        </p:nvSpPr>
        <p:spPr>
          <a:xfrm>
            <a:off x="838200" y="926767"/>
            <a:ext cx="10515600" cy="2852737"/>
          </a:xfrm>
        </p:spPr>
        <p:txBody>
          <a:bodyPr>
            <a:normAutofit fontScale="90000"/>
          </a:bodyPr>
          <a:lstStyle/>
          <a:p>
            <a:r>
              <a:rPr lang="en-US" sz="6700">
                <a:latin typeface="Open Sans Semibold"/>
                <a:ea typeface="Open Sans Semibold"/>
                <a:cs typeface="Open Sans Semibold"/>
              </a:rPr>
              <a:t>Artificial Intelligence, Copyright, and Scholarly Publishing</a:t>
            </a:r>
            <a:br>
              <a:rPr lang="en-US" sz="2700">
                <a:latin typeface="Open Sans Semibold"/>
                <a:ea typeface="Open Sans Semibold"/>
                <a:cs typeface="Open Sans Semibold"/>
              </a:rPr>
            </a:br>
            <a:br>
              <a:rPr lang="en-US" sz="2700">
                <a:latin typeface="Open Sans Semibold"/>
                <a:ea typeface="Open Sans Semibold"/>
                <a:cs typeface="Open Sans Semibold"/>
              </a:rPr>
            </a:br>
            <a:r>
              <a:rPr lang="en-US" sz="2700">
                <a:latin typeface="Open Sans Semibold"/>
                <a:ea typeface="Open Sans Semibold"/>
                <a:cs typeface="Open Sans Semibold"/>
              </a:rPr>
              <a:t>An Overview</a:t>
            </a:r>
          </a:p>
        </p:txBody>
      </p:sp>
    </p:spTree>
    <p:extLst>
      <p:ext uri="{BB962C8B-B14F-4D97-AF65-F5344CB8AC3E}">
        <p14:creationId xmlns:p14="http://schemas.microsoft.com/office/powerpoint/2010/main" val="2561592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4416A-C89B-B8E9-FA83-3DB78197F5FA}"/>
              </a:ext>
            </a:extLst>
          </p:cNvPr>
          <p:cNvSpPr>
            <a:spLocks noGrp="1"/>
          </p:cNvSpPr>
          <p:nvPr>
            <p:ph idx="1"/>
          </p:nvPr>
        </p:nvSpPr>
        <p:spPr/>
        <p:txBody>
          <a:bodyPr/>
          <a:lstStyle/>
          <a:p>
            <a:r>
              <a:rPr lang="en-US"/>
              <a:t>Protects creative expression fixed in a tangible medium</a:t>
            </a:r>
          </a:p>
          <a:p>
            <a:pPr lvl="1"/>
            <a:r>
              <a:rPr lang="en-US"/>
              <a:t>Lasts a long time</a:t>
            </a:r>
          </a:p>
          <a:p>
            <a:r>
              <a:rPr lang="en-US"/>
              <a:t>The rights holder has a near-monopoly on the bundle of rights during the copyright term</a:t>
            </a:r>
          </a:p>
          <a:p>
            <a:r>
              <a:rPr lang="en-US"/>
              <a:t>The rights holder must be a “natural person”</a:t>
            </a:r>
          </a:p>
          <a:p>
            <a:r>
              <a:rPr lang="en-US"/>
              <a:t>Copyright exceptions bring balance and help copyright work with the constitution</a:t>
            </a:r>
          </a:p>
          <a:p>
            <a:pPr lvl="1"/>
            <a:r>
              <a:rPr lang="en-US"/>
              <a:t>Fair use is a flexible exception that can be invoked for purposes that society thinks are desirable</a:t>
            </a:r>
          </a:p>
          <a:p>
            <a:endParaRPr lang="en-US"/>
          </a:p>
        </p:txBody>
      </p:sp>
      <p:sp>
        <p:nvSpPr>
          <p:cNvPr id="2" name="Title 1">
            <a:extLst>
              <a:ext uri="{FF2B5EF4-FFF2-40B4-BE49-F238E27FC236}">
                <a16:creationId xmlns:a16="http://schemas.microsoft.com/office/drawing/2014/main" id="{033BD945-9624-8398-1607-868DCBC506A4}"/>
              </a:ext>
            </a:extLst>
          </p:cNvPr>
          <p:cNvSpPr>
            <a:spLocks noGrp="1"/>
          </p:cNvSpPr>
          <p:nvPr>
            <p:ph type="title"/>
          </p:nvPr>
        </p:nvSpPr>
        <p:spPr/>
        <p:txBody>
          <a:bodyPr/>
          <a:lstStyle/>
          <a:p>
            <a:r>
              <a:rPr lang="en-US" b="1"/>
              <a:t>Mad Dash Through Copyright</a:t>
            </a:r>
          </a:p>
        </p:txBody>
      </p:sp>
    </p:spTree>
    <p:extLst>
      <p:ext uri="{BB962C8B-B14F-4D97-AF65-F5344CB8AC3E}">
        <p14:creationId xmlns:p14="http://schemas.microsoft.com/office/powerpoint/2010/main" val="345273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5C96B1-C2B9-3CFE-F1EE-F7D12D453D6E}"/>
              </a:ext>
            </a:extLst>
          </p:cNvPr>
          <p:cNvSpPr>
            <a:spLocks noGrp="1"/>
          </p:cNvSpPr>
          <p:nvPr>
            <p:ph idx="1"/>
          </p:nvPr>
        </p:nvSpPr>
        <p:spPr/>
        <p:txBody>
          <a:bodyPr>
            <a:normAutofit lnSpcReduction="10000"/>
          </a:bodyPr>
          <a:lstStyle/>
          <a:p>
            <a:r>
              <a:rPr lang="en-US"/>
              <a:t>Many copyrighted works and many rights holders</a:t>
            </a:r>
          </a:p>
          <a:p>
            <a:r>
              <a:rPr lang="en-US"/>
              <a:t>Model is trained on a corpus of work</a:t>
            </a:r>
          </a:p>
          <a:p>
            <a:pPr lvl="1"/>
            <a:r>
              <a:rPr lang="en-US"/>
              <a:t>These works may be in copyright</a:t>
            </a:r>
          </a:p>
          <a:p>
            <a:r>
              <a:rPr lang="en-US"/>
              <a:t>Individuals and companies may have created compilations during  assembly of data sets and training models</a:t>
            </a:r>
          </a:p>
          <a:p>
            <a:pPr lvl="1"/>
            <a:r>
              <a:rPr lang="en-US"/>
              <a:t>These are not one-time processes</a:t>
            </a:r>
          </a:p>
          <a:p>
            <a:r>
              <a:rPr lang="en-US"/>
              <a:t>Person who enters a prompt </a:t>
            </a:r>
            <a:r>
              <a:rPr lang="en-US" u="sng"/>
              <a:t>may</a:t>
            </a:r>
            <a:r>
              <a:rPr lang="en-US"/>
              <a:t> own a copyright in the prompt or may enter someone else’s copyrighted work</a:t>
            </a:r>
          </a:p>
          <a:p>
            <a:r>
              <a:rPr lang="en-US"/>
              <a:t>Some systems search the internet in real time when queried</a:t>
            </a:r>
          </a:p>
          <a:p>
            <a:pPr lvl="1"/>
            <a:r>
              <a:rPr lang="en-US"/>
              <a:t>And add more copyrighted content to the mix</a:t>
            </a:r>
          </a:p>
          <a:p>
            <a:endParaRPr lang="en-US"/>
          </a:p>
        </p:txBody>
      </p:sp>
      <p:sp>
        <p:nvSpPr>
          <p:cNvPr id="2" name="Title 1">
            <a:extLst>
              <a:ext uri="{FF2B5EF4-FFF2-40B4-BE49-F238E27FC236}">
                <a16:creationId xmlns:a16="http://schemas.microsoft.com/office/drawing/2014/main" id="{CC4226A6-15F5-0AE6-5CBF-DA8A2006D870}"/>
              </a:ext>
            </a:extLst>
          </p:cNvPr>
          <p:cNvSpPr>
            <a:spLocks noGrp="1"/>
          </p:cNvSpPr>
          <p:nvPr>
            <p:ph type="title"/>
          </p:nvPr>
        </p:nvSpPr>
        <p:spPr/>
        <p:txBody>
          <a:bodyPr/>
          <a:lstStyle/>
          <a:p>
            <a:r>
              <a:rPr lang="en-US" b="1"/>
              <a:t>Many Creators, Many Creations </a:t>
            </a:r>
          </a:p>
        </p:txBody>
      </p:sp>
    </p:spTree>
    <p:extLst>
      <p:ext uri="{BB962C8B-B14F-4D97-AF65-F5344CB8AC3E}">
        <p14:creationId xmlns:p14="http://schemas.microsoft.com/office/powerpoint/2010/main" val="420386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53F12-CC3D-B065-690D-973F68D685F5}"/>
              </a:ext>
            </a:extLst>
          </p:cNvPr>
          <p:cNvSpPr>
            <a:spLocks noGrp="1"/>
          </p:cNvSpPr>
          <p:nvPr>
            <p:ph idx="1"/>
          </p:nvPr>
        </p:nvSpPr>
        <p:spPr/>
        <p:txBody>
          <a:bodyPr>
            <a:normAutofit lnSpcReduction="10000"/>
          </a:bodyPr>
          <a:lstStyle/>
          <a:p>
            <a:r>
              <a:rPr lang="en-US"/>
              <a:t>Initial data may be copyrighted</a:t>
            </a:r>
          </a:p>
          <a:p>
            <a:pPr lvl="1"/>
            <a:r>
              <a:rPr lang="en-US"/>
              <a:t>Some training sets seem to include misappropriated content</a:t>
            </a:r>
          </a:p>
          <a:p>
            <a:r>
              <a:rPr lang="en-US"/>
              <a:t>Training datasets may be copyrighted as compilations</a:t>
            </a:r>
          </a:p>
          <a:p>
            <a:r>
              <a:rPr lang="en-US"/>
              <a:t>Base models and aligned models </a:t>
            </a:r>
          </a:p>
          <a:p>
            <a:pPr lvl="1"/>
            <a:r>
              <a:rPr lang="en-US"/>
              <a:t>Derivative works or curated compilations </a:t>
            </a:r>
          </a:p>
          <a:p>
            <a:r>
              <a:rPr lang="en-US"/>
              <a:t>Display services and platforms may implicate rights of public display and performance </a:t>
            </a:r>
          </a:p>
          <a:p>
            <a:r>
              <a:rPr lang="en-US"/>
              <a:t>Who owns generated content: end user, companies, all previous rights holders?</a:t>
            </a:r>
          </a:p>
          <a:p>
            <a:r>
              <a:rPr lang="en-US">
                <a:hlinkClick r:id="rId2"/>
              </a:rPr>
              <a:t>AI litigation database</a:t>
            </a:r>
            <a:endParaRPr lang="en-US" sz="1700"/>
          </a:p>
          <a:p>
            <a:pPr lvl="1"/>
            <a:endParaRPr lang="en-US"/>
          </a:p>
        </p:txBody>
      </p:sp>
      <p:sp>
        <p:nvSpPr>
          <p:cNvPr id="2" name="Title 1">
            <a:extLst>
              <a:ext uri="{FF2B5EF4-FFF2-40B4-BE49-F238E27FC236}">
                <a16:creationId xmlns:a16="http://schemas.microsoft.com/office/drawing/2014/main" id="{85613DBA-4817-2634-D6EC-F6DE8C766E27}"/>
              </a:ext>
            </a:extLst>
          </p:cNvPr>
          <p:cNvSpPr>
            <a:spLocks noGrp="1"/>
          </p:cNvSpPr>
          <p:nvPr>
            <p:ph type="title"/>
          </p:nvPr>
        </p:nvSpPr>
        <p:spPr>
          <a:xfrm>
            <a:off x="838200" y="57381"/>
            <a:ext cx="7920038" cy="1218795"/>
          </a:xfrm>
        </p:spPr>
        <p:txBody>
          <a:bodyPr/>
          <a:lstStyle/>
          <a:p>
            <a:r>
              <a:rPr lang="en-US" b="1"/>
              <a:t>Points of Potential Copyright Ownership &amp; Infringement</a:t>
            </a:r>
          </a:p>
        </p:txBody>
      </p:sp>
    </p:spTree>
    <p:extLst>
      <p:ext uri="{BB962C8B-B14F-4D97-AF65-F5344CB8AC3E}">
        <p14:creationId xmlns:p14="http://schemas.microsoft.com/office/powerpoint/2010/main" val="39658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B6F2-1AA4-63A4-C0D8-ECF5769288B5}"/>
              </a:ext>
            </a:extLst>
          </p:cNvPr>
          <p:cNvSpPr>
            <a:spLocks noGrp="1"/>
          </p:cNvSpPr>
          <p:nvPr>
            <p:ph type="title"/>
          </p:nvPr>
        </p:nvSpPr>
        <p:spPr/>
        <p:txBody>
          <a:bodyPr/>
          <a:lstStyle/>
          <a:p>
            <a:r>
              <a:rPr lang="en-US" b="1"/>
              <a:t>Outline</a:t>
            </a:r>
          </a:p>
        </p:txBody>
      </p:sp>
      <p:sp>
        <p:nvSpPr>
          <p:cNvPr id="3" name="Content Placeholder 2">
            <a:extLst>
              <a:ext uri="{FF2B5EF4-FFF2-40B4-BE49-F238E27FC236}">
                <a16:creationId xmlns:a16="http://schemas.microsoft.com/office/drawing/2014/main" id="{903C27DB-0824-A6A0-267A-D7CE5AC1F947}"/>
              </a:ext>
            </a:extLst>
          </p:cNvPr>
          <p:cNvSpPr>
            <a:spLocks noGrp="1"/>
          </p:cNvSpPr>
          <p:nvPr>
            <p:ph idx="1"/>
          </p:nvPr>
        </p:nvSpPr>
        <p:spPr/>
        <p:txBody>
          <a:bodyPr>
            <a:normAutofit/>
          </a:bodyPr>
          <a:lstStyle/>
          <a:p>
            <a:pPr marL="0" indent="0">
              <a:buNone/>
            </a:pPr>
            <a:r>
              <a:rPr lang="en-US">
                <a:latin typeface="Avenir Next LT Pro" panose="020B0504020202020204" pitchFamily="34" charset="0"/>
              </a:rPr>
              <a:t>The ethics debate</a:t>
            </a:r>
          </a:p>
          <a:p>
            <a:pPr marL="0" indent="0">
              <a:buNone/>
            </a:pPr>
            <a:r>
              <a:rPr lang="en-US">
                <a:latin typeface="Avenir Next LT Pro" panose="020B0504020202020204" pitchFamily="34" charset="0"/>
              </a:rPr>
              <a:t>Sample tools</a:t>
            </a:r>
          </a:p>
          <a:p>
            <a:pPr marL="0" indent="0">
              <a:buNone/>
            </a:pPr>
            <a:r>
              <a:rPr lang="en-US">
                <a:latin typeface="Avenir Next LT Pro" panose="020B0504020202020204" pitchFamily="34" charset="0"/>
              </a:rPr>
              <a:t>Randall Library databases with AI features</a:t>
            </a:r>
          </a:p>
          <a:p>
            <a:pPr marL="0" indent="0">
              <a:buNone/>
            </a:pPr>
            <a:r>
              <a:rPr lang="en-US">
                <a:latin typeface="Avenir Next LT Pro" panose="020B0504020202020204" pitchFamily="34" charset="0"/>
              </a:rPr>
              <a:t>Disclosure statements</a:t>
            </a:r>
          </a:p>
          <a:p>
            <a:pPr marL="0" indent="0">
              <a:buNone/>
            </a:pPr>
            <a:r>
              <a:rPr lang="en-US">
                <a:latin typeface="Avenir Next LT Pro" panose="020B0504020202020204" pitchFamily="34" charset="0"/>
              </a:rPr>
              <a:t>Use cases</a:t>
            </a:r>
          </a:p>
          <a:p>
            <a:pPr marL="0" indent="0">
              <a:buNone/>
            </a:pPr>
            <a:r>
              <a:rPr lang="en-US">
                <a:latin typeface="Avenir Next LT Pro" panose="020B0504020202020204" pitchFamily="34" charset="0"/>
              </a:rPr>
              <a:t>Questions submitted</a:t>
            </a:r>
          </a:p>
          <a:p>
            <a:pPr marL="0" indent="0">
              <a:buNone/>
            </a:pPr>
            <a:r>
              <a:rPr lang="en-US">
                <a:latin typeface="Avenir Next LT Pro" panose="020B0504020202020204" pitchFamily="34" charset="0"/>
              </a:rPr>
              <a:t>Considerations for AI use</a:t>
            </a:r>
          </a:p>
          <a:p>
            <a:pPr marL="0" indent="0">
              <a:buNone/>
            </a:pPr>
            <a:r>
              <a:rPr lang="en-US">
                <a:latin typeface="Avenir Next LT Pro" panose="020B0504020202020204" pitchFamily="34" charset="0"/>
              </a:rPr>
              <a:t>Access to AI on Campus</a:t>
            </a:r>
          </a:p>
          <a:p>
            <a:endParaRPr lang="en-US"/>
          </a:p>
          <a:p>
            <a:endParaRPr lang="en-US"/>
          </a:p>
        </p:txBody>
      </p:sp>
    </p:spTree>
    <p:extLst>
      <p:ext uri="{BB962C8B-B14F-4D97-AF65-F5344CB8AC3E}">
        <p14:creationId xmlns:p14="http://schemas.microsoft.com/office/powerpoint/2010/main" val="150979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3B33E-FAA1-626A-EF55-4D3A2B07EFC2}"/>
              </a:ext>
            </a:extLst>
          </p:cNvPr>
          <p:cNvSpPr>
            <a:spLocks noGrp="1"/>
          </p:cNvSpPr>
          <p:nvPr>
            <p:ph idx="1"/>
          </p:nvPr>
        </p:nvSpPr>
        <p:spPr/>
        <p:txBody>
          <a:bodyPr/>
          <a:lstStyle/>
          <a:p>
            <a:r>
              <a:rPr lang="en-US"/>
              <a:t>Not automatically required in US copyright law</a:t>
            </a:r>
          </a:p>
          <a:p>
            <a:pPr lvl="1"/>
            <a:r>
              <a:rPr lang="en-US"/>
              <a:t>Problem for assessing reliability and infringement</a:t>
            </a:r>
          </a:p>
          <a:p>
            <a:pPr lvl="1"/>
            <a:r>
              <a:rPr lang="en-US"/>
              <a:t>Plagiarism concerns for universities and publishing</a:t>
            </a:r>
          </a:p>
          <a:p>
            <a:r>
              <a:rPr lang="en-US"/>
              <a:t>Hard or impossible to trace the exact origin of a generative product</a:t>
            </a:r>
          </a:p>
          <a:p>
            <a:pPr lvl="1"/>
            <a:r>
              <a:rPr lang="en-US"/>
              <a:t>Size of datasets</a:t>
            </a:r>
          </a:p>
          <a:p>
            <a:pPr lvl="1"/>
            <a:r>
              <a:rPr lang="en-US"/>
              <a:t>Lack of attribution in the data itself</a:t>
            </a:r>
          </a:p>
          <a:p>
            <a:pPr lvl="1"/>
            <a:r>
              <a:rPr lang="en-US"/>
              <a:t>Chain of similarity can be hard to trace</a:t>
            </a:r>
          </a:p>
          <a:p>
            <a:endParaRPr lang="en-US"/>
          </a:p>
        </p:txBody>
      </p:sp>
      <p:sp>
        <p:nvSpPr>
          <p:cNvPr id="2" name="Title 1">
            <a:extLst>
              <a:ext uri="{FF2B5EF4-FFF2-40B4-BE49-F238E27FC236}">
                <a16:creationId xmlns:a16="http://schemas.microsoft.com/office/drawing/2014/main" id="{445FD65A-1BC5-3521-9618-939E9B3BFED0}"/>
              </a:ext>
            </a:extLst>
          </p:cNvPr>
          <p:cNvSpPr>
            <a:spLocks noGrp="1"/>
          </p:cNvSpPr>
          <p:nvPr>
            <p:ph type="title"/>
          </p:nvPr>
        </p:nvSpPr>
        <p:spPr/>
        <p:txBody>
          <a:bodyPr/>
          <a:lstStyle/>
          <a:p>
            <a:r>
              <a:rPr lang="en-US" b="1"/>
              <a:t>Attribution</a:t>
            </a:r>
          </a:p>
        </p:txBody>
      </p:sp>
    </p:spTree>
    <p:extLst>
      <p:ext uri="{BB962C8B-B14F-4D97-AF65-F5344CB8AC3E}">
        <p14:creationId xmlns:p14="http://schemas.microsoft.com/office/powerpoint/2010/main" val="1048364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8EEA4-9966-193E-62EA-8DA790DF9203}"/>
              </a:ext>
            </a:extLst>
          </p:cNvPr>
          <p:cNvSpPr>
            <a:spLocks noGrp="1"/>
          </p:cNvSpPr>
          <p:nvPr>
            <p:ph idx="1"/>
          </p:nvPr>
        </p:nvSpPr>
        <p:spPr/>
        <p:txBody>
          <a:bodyPr>
            <a:normAutofit/>
          </a:bodyPr>
          <a:lstStyle/>
          <a:p>
            <a:r>
              <a:rPr lang="en-US"/>
              <a:t>Copyright infringement requires substantial similarity and the opportunity to copy</a:t>
            </a:r>
          </a:p>
          <a:p>
            <a:r>
              <a:rPr lang="en-US"/>
              <a:t>Some plaintiffs have been able to prove that there was reproduction of their work</a:t>
            </a:r>
          </a:p>
          <a:p>
            <a:pPr lvl="1"/>
            <a:r>
              <a:rPr lang="en-US"/>
              <a:t>Substantial similarity of the generative output and the original is harder to establish</a:t>
            </a:r>
          </a:p>
          <a:p>
            <a:pPr lvl="1"/>
            <a:r>
              <a:rPr lang="en-US"/>
              <a:t>To what degree does © protect a creator’s style?</a:t>
            </a:r>
          </a:p>
          <a:p>
            <a:r>
              <a:rPr lang="en-US"/>
              <a:t>Name and likeness reproduction and voice simulation/cloning may not violate copyright</a:t>
            </a:r>
          </a:p>
          <a:p>
            <a:pPr lvl="1"/>
            <a:r>
              <a:rPr lang="en-US"/>
              <a:t>May implicate rights of publicity</a:t>
            </a:r>
          </a:p>
        </p:txBody>
      </p:sp>
      <p:sp>
        <p:nvSpPr>
          <p:cNvPr id="2" name="Title 1">
            <a:extLst>
              <a:ext uri="{FF2B5EF4-FFF2-40B4-BE49-F238E27FC236}">
                <a16:creationId xmlns:a16="http://schemas.microsoft.com/office/drawing/2014/main" id="{71D7BD26-7CED-4D2A-FEE3-3D38CE4A1D83}"/>
              </a:ext>
            </a:extLst>
          </p:cNvPr>
          <p:cNvSpPr>
            <a:spLocks noGrp="1"/>
          </p:cNvSpPr>
          <p:nvPr>
            <p:ph type="title"/>
          </p:nvPr>
        </p:nvSpPr>
        <p:spPr/>
        <p:txBody>
          <a:bodyPr/>
          <a:lstStyle/>
          <a:p>
            <a:r>
              <a:rPr lang="en-US" b="1"/>
              <a:t>Substantial Similarity</a:t>
            </a:r>
          </a:p>
        </p:txBody>
      </p:sp>
    </p:spTree>
    <p:extLst>
      <p:ext uri="{BB962C8B-B14F-4D97-AF65-F5344CB8AC3E}">
        <p14:creationId xmlns:p14="http://schemas.microsoft.com/office/powerpoint/2010/main" val="61542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1C0BA-3FB2-57D7-7DB8-FB1A97E5A31A}"/>
              </a:ext>
            </a:extLst>
          </p:cNvPr>
          <p:cNvSpPr>
            <a:spLocks noGrp="1"/>
          </p:cNvSpPr>
          <p:nvPr>
            <p:ph idx="1"/>
          </p:nvPr>
        </p:nvSpPr>
        <p:spPr>
          <a:xfrm>
            <a:off x="492760" y="1419860"/>
            <a:ext cx="10515600" cy="4169347"/>
          </a:xfrm>
        </p:spPr>
        <p:txBody>
          <a:bodyPr/>
          <a:lstStyle/>
          <a:p>
            <a:pPr marL="457200" lvl="1" indent="0">
              <a:buNone/>
            </a:pPr>
            <a:endParaRPr lang="en-US"/>
          </a:p>
          <a:p>
            <a:pPr lvl="1"/>
            <a:r>
              <a:rPr lang="en-US"/>
              <a:t>Several court cases pending where writers and artists assert that using their works as training data is infringement.</a:t>
            </a:r>
          </a:p>
          <a:p>
            <a:pPr lvl="1"/>
            <a:r>
              <a:rPr lang="en-US"/>
              <a:t>In U.S., there is some chance that this is fair use in some circumstances</a:t>
            </a:r>
          </a:p>
          <a:p>
            <a:pPr lvl="2"/>
            <a:r>
              <a:rPr lang="en-US" sz="2400"/>
              <a:t>Other cases about “non-consumptive uses”</a:t>
            </a:r>
          </a:p>
          <a:p>
            <a:pPr lvl="2"/>
            <a:r>
              <a:rPr lang="en-US" sz="2400" i="1"/>
              <a:t>HaitiTrust</a:t>
            </a:r>
            <a:r>
              <a:rPr lang="en-US" sz="2400"/>
              <a:t> &amp; </a:t>
            </a:r>
            <a:r>
              <a:rPr lang="en-US" sz="2400" i="1"/>
              <a:t>Google Boo</a:t>
            </a:r>
            <a:r>
              <a:rPr lang="en-US" sz="2400"/>
              <a:t>k</a:t>
            </a:r>
            <a:r>
              <a:rPr lang="en-US" sz="2400" i="1"/>
              <a:t>s</a:t>
            </a:r>
            <a:r>
              <a:rPr lang="en-US" sz="2400"/>
              <a:t> both found fair use in similar circumstances</a:t>
            </a:r>
          </a:p>
          <a:p>
            <a:pPr lvl="1"/>
            <a:r>
              <a:rPr lang="en-US"/>
              <a:t>Multiple countries, including US, are considering laws that would </a:t>
            </a:r>
          </a:p>
          <a:p>
            <a:pPr lvl="2"/>
            <a:r>
              <a:rPr lang="en-US" sz="2400"/>
              <a:t>Require transparency (what was used for training) </a:t>
            </a:r>
          </a:p>
          <a:p>
            <a:pPr lvl="2"/>
            <a:r>
              <a:rPr lang="en-US" sz="2400"/>
              <a:t>And compensation</a:t>
            </a:r>
          </a:p>
          <a:p>
            <a:pPr lvl="2"/>
            <a:r>
              <a:rPr lang="en-US" sz="2400"/>
              <a:t>In the EU, rights holders must overtly signal that material should  not be used for training</a:t>
            </a:r>
          </a:p>
        </p:txBody>
      </p:sp>
      <p:sp>
        <p:nvSpPr>
          <p:cNvPr id="2" name="Title 1">
            <a:extLst>
              <a:ext uri="{FF2B5EF4-FFF2-40B4-BE49-F238E27FC236}">
                <a16:creationId xmlns:a16="http://schemas.microsoft.com/office/drawing/2014/main" id="{F70FD595-38D6-3B72-8524-E691CC43EDD4}"/>
              </a:ext>
            </a:extLst>
          </p:cNvPr>
          <p:cNvSpPr>
            <a:spLocks noGrp="1"/>
          </p:cNvSpPr>
          <p:nvPr>
            <p:ph type="title"/>
          </p:nvPr>
        </p:nvSpPr>
        <p:spPr>
          <a:xfrm>
            <a:off x="838200" y="57381"/>
            <a:ext cx="7920038" cy="1218795"/>
          </a:xfrm>
        </p:spPr>
        <p:txBody>
          <a:bodyPr/>
          <a:lstStyle/>
          <a:p>
            <a:r>
              <a:rPr lang="en-US" b="1"/>
              <a:t>Does AI Training Data Infringe Copyright?</a:t>
            </a:r>
          </a:p>
        </p:txBody>
      </p:sp>
    </p:spTree>
    <p:extLst>
      <p:ext uri="{BB962C8B-B14F-4D97-AF65-F5344CB8AC3E}">
        <p14:creationId xmlns:p14="http://schemas.microsoft.com/office/powerpoint/2010/main" val="2190848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433AF-D2B5-490F-B7B0-658BDFA89D7C}"/>
              </a:ext>
            </a:extLst>
          </p:cNvPr>
          <p:cNvSpPr>
            <a:spLocks noGrp="1"/>
          </p:cNvSpPr>
          <p:nvPr>
            <p:ph sz="half" idx="1"/>
          </p:nvPr>
        </p:nvSpPr>
        <p:spPr>
          <a:xfrm>
            <a:off x="531550" y="1291129"/>
            <a:ext cx="11128899" cy="4351338"/>
          </a:xfrm>
        </p:spPr>
        <p:txBody>
          <a:bodyPr/>
          <a:lstStyle/>
          <a:p>
            <a:pPr lvl="1"/>
            <a:r>
              <a:rPr lang="en-US"/>
              <a:t>U.S., and most other countries, say no</a:t>
            </a:r>
          </a:p>
          <a:p>
            <a:pPr lvl="1"/>
            <a:r>
              <a:rPr lang="en-US"/>
              <a:t>Human authorship is required, according to U.S. courts &amp; Copyright Office (so far)</a:t>
            </a:r>
          </a:p>
        </p:txBody>
      </p:sp>
      <p:sp>
        <p:nvSpPr>
          <p:cNvPr id="2" name="Title 1">
            <a:extLst>
              <a:ext uri="{FF2B5EF4-FFF2-40B4-BE49-F238E27FC236}">
                <a16:creationId xmlns:a16="http://schemas.microsoft.com/office/drawing/2014/main" id="{71A21345-FD95-4867-BCBD-3CAA02C59086}"/>
              </a:ext>
            </a:extLst>
          </p:cNvPr>
          <p:cNvSpPr>
            <a:spLocks noGrp="1"/>
          </p:cNvSpPr>
          <p:nvPr>
            <p:ph type="title"/>
          </p:nvPr>
        </p:nvSpPr>
        <p:spPr>
          <a:xfrm>
            <a:off x="838200" y="57381"/>
            <a:ext cx="7920038" cy="1218795"/>
          </a:xfrm>
        </p:spPr>
        <p:txBody>
          <a:bodyPr/>
          <a:lstStyle/>
          <a:p>
            <a:r>
              <a:rPr lang="en-US" b="1"/>
              <a:t>Can AI-Generated Works Have a Copyright?</a:t>
            </a:r>
          </a:p>
        </p:txBody>
      </p:sp>
      <p:pic>
        <p:nvPicPr>
          <p:cNvPr id="5" name="Picture 4">
            <a:extLst>
              <a:ext uri="{FF2B5EF4-FFF2-40B4-BE49-F238E27FC236}">
                <a16:creationId xmlns:a16="http://schemas.microsoft.com/office/drawing/2014/main" id="{A648EFAB-B7BF-4DDA-AAD8-ACDD151B4FE8}"/>
              </a:ext>
            </a:extLst>
          </p:cNvPr>
          <p:cNvPicPr>
            <a:picLocks noChangeAspect="1"/>
          </p:cNvPicPr>
          <p:nvPr/>
        </p:nvPicPr>
        <p:blipFill>
          <a:blip r:embed="rId2"/>
          <a:stretch>
            <a:fillRect/>
          </a:stretch>
        </p:blipFill>
        <p:spPr>
          <a:xfrm>
            <a:off x="6942338" y="2431332"/>
            <a:ext cx="2503601" cy="3466524"/>
          </a:xfrm>
          <a:prstGeom prst="rect">
            <a:avLst/>
          </a:prstGeom>
        </p:spPr>
      </p:pic>
      <p:pic>
        <p:nvPicPr>
          <p:cNvPr id="7" name="Picture 6">
            <a:extLst>
              <a:ext uri="{FF2B5EF4-FFF2-40B4-BE49-F238E27FC236}">
                <a16:creationId xmlns:a16="http://schemas.microsoft.com/office/drawing/2014/main" id="{8B9B276D-43D7-4E90-8CB1-F1A318EB0604}"/>
              </a:ext>
            </a:extLst>
          </p:cNvPr>
          <p:cNvPicPr>
            <a:picLocks noChangeAspect="1"/>
          </p:cNvPicPr>
          <p:nvPr/>
        </p:nvPicPr>
        <p:blipFill>
          <a:blip r:embed="rId3"/>
          <a:stretch>
            <a:fillRect/>
          </a:stretch>
        </p:blipFill>
        <p:spPr>
          <a:xfrm>
            <a:off x="783056" y="3063142"/>
            <a:ext cx="3779618" cy="2834714"/>
          </a:xfrm>
          <a:prstGeom prst="rect">
            <a:avLst/>
          </a:prstGeom>
        </p:spPr>
      </p:pic>
      <p:sp>
        <p:nvSpPr>
          <p:cNvPr id="8" name="TextBox 7">
            <a:extLst>
              <a:ext uri="{FF2B5EF4-FFF2-40B4-BE49-F238E27FC236}">
                <a16:creationId xmlns:a16="http://schemas.microsoft.com/office/drawing/2014/main" id="{0B72C1A9-6BAE-47C3-A8CD-FBD4410702E7}"/>
              </a:ext>
            </a:extLst>
          </p:cNvPr>
          <p:cNvSpPr txBox="1"/>
          <p:nvPr/>
        </p:nvSpPr>
        <p:spPr>
          <a:xfrm>
            <a:off x="4727828" y="3653795"/>
            <a:ext cx="1734206" cy="2308324"/>
          </a:xfrm>
          <a:prstGeom prst="rect">
            <a:avLst/>
          </a:prstGeom>
          <a:noFill/>
        </p:spPr>
        <p:txBody>
          <a:bodyPr wrap="square" rtlCol="0">
            <a:spAutoFit/>
          </a:bodyPr>
          <a:lstStyle/>
          <a:p>
            <a:r>
              <a:rPr lang="en-US" i="1"/>
              <a:t>Thaler v. Perlmutter </a:t>
            </a:r>
            <a:r>
              <a:rPr lang="en-US"/>
              <a:t>(2023) District court affirmed CO denial of copyright for AI-generated image.</a:t>
            </a:r>
          </a:p>
        </p:txBody>
      </p:sp>
      <p:sp>
        <p:nvSpPr>
          <p:cNvPr id="9" name="TextBox 8">
            <a:extLst>
              <a:ext uri="{FF2B5EF4-FFF2-40B4-BE49-F238E27FC236}">
                <a16:creationId xmlns:a16="http://schemas.microsoft.com/office/drawing/2014/main" id="{4ACFFCAA-FA02-4490-A26C-3E00F96F0B74}"/>
              </a:ext>
            </a:extLst>
          </p:cNvPr>
          <p:cNvSpPr txBox="1"/>
          <p:nvPr/>
        </p:nvSpPr>
        <p:spPr>
          <a:xfrm>
            <a:off x="9611092" y="4121920"/>
            <a:ext cx="1884203" cy="2031325"/>
          </a:xfrm>
          <a:prstGeom prst="rect">
            <a:avLst/>
          </a:prstGeom>
          <a:noFill/>
        </p:spPr>
        <p:txBody>
          <a:bodyPr wrap="square" rtlCol="0">
            <a:spAutoFit/>
          </a:bodyPr>
          <a:lstStyle/>
          <a:p>
            <a:r>
              <a:rPr lang="en-US" i="1"/>
              <a:t>Naruda v. Slater </a:t>
            </a:r>
            <a:r>
              <a:rPr lang="en-US"/>
              <a:t>(2018) Ninth circuit ruled that monkey (Naruda) could not hold copyright.</a:t>
            </a:r>
          </a:p>
        </p:txBody>
      </p:sp>
    </p:spTree>
    <p:extLst>
      <p:ext uri="{BB962C8B-B14F-4D97-AF65-F5344CB8AC3E}">
        <p14:creationId xmlns:p14="http://schemas.microsoft.com/office/powerpoint/2010/main" val="1198433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04149D-894B-8349-0AF1-D35139AE453F}"/>
              </a:ext>
            </a:extLst>
          </p:cNvPr>
          <p:cNvSpPr>
            <a:spLocks noGrp="1"/>
          </p:cNvSpPr>
          <p:nvPr>
            <p:ph idx="1"/>
          </p:nvPr>
        </p:nvSpPr>
        <p:spPr/>
        <p:txBody>
          <a:bodyPr>
            <a:normAutofit fontScale="92500" lnSpcReduction="20000"/>
          </a:bodyPr>
          <a:lstStyle/>
          <a:p>
            <a:r>
              <a:rPr lang="en-US"/>
              <a:t>At UNC </a:t>
            </a:r>
          </a:p>
          <a:p>
            <a:pPr lvl="1"/>
            <a:r>
              <a:rPr lang="en-US"/>
              <a:t>AI guidelines for teaching and student work</a:t>
            </a:r>
          </a:p>
          <a:p>
            <a:pPr lvl="2"/>
            <a:r>
              <a:rPr lang="en-US"/>
              <a:t>Faculty question how to apply them</a:t>
            </a:r>
          </a:p>
          <a:p>
            <a:pPr lvl="2"/>
            <a:r>
              <a:rPr lang="en-US"/>
              <a:t>How to assess plagiarism</a:t>
            </a:r>
          </a:p>
          <a:p>
            <a:pPr lvl="1"/>
            <a:r>
              <a:rPr lang="en-US"/>
              <a:t>Enterprise version of Microsoft Co-Pilot</a:t>
            </a:r>
          </a:p>
          <a:p>
            <a:pPr lvl="1"/>
            <a:r>
              <a:rPr lang="en-US"/>
              <a:t>Questions from instructional designers</a:t>
            </a:r>
          </a:p>
          <a:p>
            <a:pPr lvl="3"/>
            <a:r>
              <a:rPr lang="en-US"/>
              <a:t>Voice cloning, contracts, ethics</a:t>
            </a:r>
          </a:p>
          <a:p>
            <a:r>
              <a:rPr lang="en-US"/>
              <a:t>Biomed faculty</a:t>
            </a:r>
          </a:p>
          <a:p>
            <a:pPr lvl="1"/>
            <a:r>
              <a:rPr lang="en-US"/>
              <a:t>Reliability, provenance, attribution</a:t>
            </a:r>
          </a:p>
          <a:p>
            <a:pPr lvl="1"/>
            <a:r>
              <a:rPr lang="en-US"/>
              <a:t>Use of specialized models</a:t>
            </a:r>
          </a:p>
          <a:p>
            <a:r>
              <a:rPr lang="en-US"/>
              <a:t>Technology transfer issues</a:t>
            </a:r>
          </a:p>
          <a:p>
            <a:pPr lvl="1"/>
            <a:r>
              <a:rPr lang="en-US"/>
              <a:t>Data ownership</a:t>
            </a:r>
          </a:p>
          <a:p>
            <a:pPr lvl="1"/>
            <a:r>
              <a:rPr lang="en-US"/>
              <a:t>Requests for datasets</a:t>
            </a:r>
          </a:p>
        </p:txBody>
      </p:sp>
      <p:sp>
        <p:nvSpPr>
          <p:cNvPr id="2" name="Title 1">
            <a:extLst>
              <a:ext uri="{FF2B5EF4-FFF2-40B4-BE49-F238E27FC236}">
                <a16:creationId xmlns:a16="http://schemas.microsoft.com/office/drawing/2014/main" id="{DE6685FB-D253-E661-65D5-CF98AA85BD8D}"/>
              </a:ext>
            </a:extLst>
          </p:cNvPr>
          <p:cNvSpPr>
            <a:spLocks noGrp="1"/>
          </p:cNvSpPr>
          <p:nvPr>
            <p:ph type="title"/>
          </p:nvPr>
        </p:nvSpPr>
        <p:spPr/>
        <p:txBody>
          <a:bodyPr/>
          <a:lstStyle/>
          <a:p>
            <a:r>
              <a:rPr lang="en-US" b="1"/>
              <a:t>What we are seeing on campus</a:t>
            </a:r>
          </a:p>
        </p:txBody>
      </p:sp>
    </p:spTree>
    <p:extLst>
      <p:ext uri="{BB962C8B-B14F-4D97-AF65-F5344CB8AC3E}">
        <p14:creationId xmlns:p14="http://schemas.microsoft.com/office/powerpoint/2010/main" val="877663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7DC39-5012-85EA-38E1-8B1D569FCCEC}"/>
              </a:ext>
            </a:extLst>
          </p:cNvPr>
          <p:cNvSpPr>
            <a:spLocks noGrp="1"/>
          </p:cNvSpPr>
          <p:nvPr>
            <p:ph idx="1"/>
          </p:nvPr>
        </p:nvSpPr>
        <p:spPr/>
        <p:txBody>
          <a:bodyPr>
            <a:normAutofit/>
          </a:bodyPr>
          <a:lstStyle/>
          <a:p>
            <a:r>
              <a:rPr lang="en-US"/>
              <a:t>UNC and others negotiating with major publishers about the use of their licensed content with AI tools</a:t>
            </a:r>
          </a:p>
          <a:p>
            <a:pPr lvl="1"/>
            <a:r>
              <a:rPr lang="en-US"/>
              <a:t>International Consortium of Library Consortia has issued </a:t>
            </a:r>
            <a:r>
              <a:rPr lang="en-US">
                <a:hlinkClick r:id="rId2"/>
              </a:rPr>
              <a:t>ICOLC Statement on AI in Licensing</a:t>
            </a:r>
            <a:endParaRPr lang="en-US" sz="800"/>
          </a:p>
          <a:p>
            <a:pPr lvl="1"/>
            <a:r>
              <a:rPr lang="en-US"/>
              <a:t>Model language for negotiations—Rachael Samberg, Timothy Vollmer, &amp; Samantha Teremi, </a:t>
            </a:r>
            <a:r>
              <a:rPr lang="en-US">
                <a:hlinkClick r:id="rId3"/>
              </a:rPr>
              <a:t>Fair Use Rights to Conduct Text and Data Mining</a:t>
            </a:r>
            <a:r>
              <a:rPr lang="en-US"/>
              <a:t>… </a:t>
            </a:r>
            <a:endParaRPr lang="en-US" sz="1200"/>
          </a:p>
          <a:p>
            <a:pPr lvl="1"/>
            <a:r>
              <a:rPr lang="en-US"/>
              <a:t>My March 2024 </a:t>
            </a:r>
            <a:r>
              <a:rPr lang="en-US">
                <a:hlinkClick r:id="rId4"/>
              </a:rPr>
              <a:t>Copyright Committee</a:t>
            </a:r>
            <a:r>
              <a:rPr lang="en-US"/>
              <a:t> report to the UNC Faculty Council discusses our licensing issues </a:t>
            </a:r>
            <a:endParaRPr lang="en-US" sz="1200"/>
          </a:p>
        </p:txBody>
      </p:sp>
      <p:sp>
        <p:nvSpPr>
          <p:cNvPr id="2" name="Title 1">
            <a:extLst>
              <a:ext uri="{FF2B5EF4-FFF2-40B4-BE49-F238E27FC236}">
                <a16:creationId xmlns:a16="http://schemas.microsoft.com/office/drawing/2014/main" id="{0A9124CF-B70D-27D9-04D7-964A33583878}"/>
              </a:ext>
            </a:extLst>
          </p:cNvPr>
          <p:cNvSpPr>
            <a:spLocks noGrp="1"/>
          </p:cNvSpPr>
          <p:nvPr>
            <p:ph type="title"/>
          </p:nvPr>
        </p:nvSpPr>
        <p:spPr>
          <a:xfrm>
            <a:off x="645160" y="341759"/>
            <a:ext cx="7920038" cy="609398"/>
          </a:xfrm>
        </p:spPr>
        <p:txBody>
          <a:bodyPr/>
          <a:lstStyle/>
          <a:p>
            <a:r>
              <a:rPr lang="en-US" b="1"/>
              <a:t>Library Electronic Resources and AI</a:t>
            </a:r>
          </a:p>
        </p:txBody>
      </p:sp>
    </p:spTree>
    <p:extLst>
      <p:ext uri="{BB962C8B-B14F-4D97-AF65-F5344CB8AC3E}">
        <p14:creationId xmlns:p14="http://schemas.microsoft.com/office/powerpoint/2010/main" val="2447845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looking at the camera&#10;&#10;Description automatically generated">
            <a:extLst>
              <a:ext uri="{FF2B5EF4-FFF2-40B4-BE49-F238E27FC236}">
                <a16:creationId xmlns:a16="http://schemas.microsoft.com/office/drawing/2014/main" id="{74DF7F04-32CB-C9E9-F62A-8A5900E0D445}"/>
              </a:ext>
            </a:extLst>
          </p:cNvPr>
          <p:cNvPicPr>
            <a:picLocks noGrp="1" noChangeAspect="1"/>
          </p:cNvPicPr>
          <p:nvPr>
            <p:ph idx="1"/>
          </p:nvPr>
        </p:nvPicPr>
        <p:blipFill>
          <a:blip r:embed="rId2"/>
          <a:stretch>
            <a:fillRect/>
          </a:stretch>
        </p:blipFill>
        <p:spPr>
          <a:xfrm>
            <a:off x="460304" y="1153874"/>
            <a:ext cx="8825936" cy="4964589"/>
          </a:xfrm>
        </p:spPr>
      </p:pic>
      <p:sp>
        <p:nvSpPr>
          <p:cNvPr id="2" name="Title 1">
            <a:extLst>
              <a:ext uri="{FF2B5EF4-FFF2-40B4-BE49-F238E27FC236}">
                <a16:creationId xmlns:a16="http://schemas.microsoft.com/office/drawing/2014/main" id="{C071B7C8-B2AE-6E33-83DA-CB9553703B16}"/>
              </a:ext>
            </a:extLst>
          </p:cNvPr>
          <p:cNvSpPr>
            <a:spLocks noGrp="1"/>
          </p:cNvSpPr>
          <p:nvPr>
            <p:ph type="title"/>
          </p:nvPr>
        </p:nvSpPr>
        <p:spPr>
          <a:xfrm>
            <a:off x="574040" y="301119"/>
            <a:ext cx="7889240" cy="609398"/>
          </a:xfrm>
        </p:spPr>
        <p:txBody>
          <a:bodyPr>
            <a:noAutofit/>
          </a:bodyPr>
          <a:lstStyle/>
          <a:p>
            <a:r>
              <a:rPr lang="en-US" b="1"/>
              <a:t>Copyright Office Plans for AI Policy &amp; Guidance</a:t>
            </a:r>
          </a:p>
        </p:txBody>
      </p:sp>
      <p:sp>
        <p:nvSpPr>
          <p:cNvPr id="3" name="TextBox 2">
            <a:extLst>
              <a:ext uri="{FF2B5EF4-FFF2-40B4-BE49-F238E27FC236}">
                <a16:creationId xmlns:a16="http://schemas.microsoft.com/office/drawing/2014/main" id="{A1C37D3A-B2FA-0FC8-823E-9390C1138492}"/>
              </a:ext>
            </a:extLst>
          </p:cNvPr>
          <p:cNvSpPr txBox="1"/>
          <p:nvPr/>
        </p:nvSpPr>
        <p:spPr>
          <a:xfrm>
            <a:off x="385656" y="6109963"/>
            <a:ext cx="4487616" cy="338554"/>
          </a:xfrm>
          <a:prstGeom prst="rect">
            <a:avLst/>
          </a:prstGeom>
          <a:noFill/>
        </p:spPr>
        <p:txBody>
          <a:bodyPr wrap="square" rtlCol="0">
            <a:spAutoFit/>
          </a:bodyPr>
          <a:lstStyle/>
          <a:p>
            <a:r>
              <a:rPr lang="en-US" sz="1600"/>
              <a:t>Zarya of the Dawn, created with Midjourney</a:t>
            </a:r>
          </a:p>
        </p:txBody>
      </p:sp>
    </p:spTree>
    <p:extLst>
      <p:ext uri="{BB962C8B-B14F-4D97-AF65-F5344CB8AC3E}">
        <p14:creationId xmlns:p14="http://schemas.microsoft.com/office/powerpoint/2010/main" val="331330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in a white suit&#10;&#10;Description automatically generated">
            <a:extLst>
              <a:ext uri="{FF2B5EF4-FFF2-40B4-BE49-F238E27FC236}">
                <a16:creationId xmlns:a16="http://schemas.microsoft.com/office/drawing/2014/main" id="{A500AECA-BAAA-2B94-B2F0-9E7AD4B0440E}"/>
              </a:ext>
            </a:extLst>
          </p:cNvPr>
          <p:cNvPicPr>
            <a:picLocks noGrp="1" noChangeAspect="1"/>
          </p:cNvPicPr>
          <p:nvPr>
            <p:ph idx="1"/>
          </p:nvPr>
        </p:nvPicPr>
        <p:blipFill>
          <a:blip r:embed="rId2"/>
          <a:stretch>
            <a:fillRect/>
          </a:stretch>
        </p:blipFill>
        <p:spPr>
          <a:xfrm>
            <a:off x="1271082" y="1395181"/>
            <a:ext cx="3297498" cy="4351338"/>
          </a:xfrm>
        </p:spPr>
      </p:pic>
      <p:sp>
        <p:nvSpPr>
          <p:cNvPr id="2" name="Title 1">
            <a:extLst>
              <a:ext uri="{FF2B5EF4-FFF2-40B4-BE49-F238E27FC236}">
                <a16:creationId xmlns:a16="http://schemas.microsoft.com/office/drawing/2014/main" id="{A8C3F26A-6BCB-4554-9384-1730BACA0C82}"/>
              </a:ext>
            </a:extLst>
          </p:cNvPr>
          <p:cNvSpPr>
            <a:spLocks noGrp="1"/>
          </p:cNvSpPr>
          <p:nvPr>
            <p:ph type="title"/>
          </p:nvPr>
        </p:nvSpPr>
        <p:spPr>
          <a:xfrm>
            <a:off x="233680" y="362079"/>
            <a:ext cx="8524558" cy="609398"/>
          </a:xfrm>
        </p:spPr>
        <p:txBody>
          <a:bodyPr/>
          <a:lstStyle/>
          <a:p>
            <a:r>
              <a:rPr lang="en-US" b="1"/>
              <a:t>New Laws: Rights of Publicity and AI</a:t>
            </a:r>
          </a:p>
        </p:txBody>
      </p:sp>
      <p:sp>
        <p:nvSpPr>
          <p:cNvPr id="5" name="Content Placeholder 4">
            <a:extLst>
              <a:ext uri="{FF2B5EF4-FFF2-40B4-BE49-F238E27FC236}">
                <a16:creationId xmlns:a16="http://schemas.microsoft.com/office/drawing/2014/main" id="{4387DCDF-6743-76CD-E464-EBF6F949926B}"/>
              </a:ext>
            </a:extLst>
          </p:cNvPr>
          <p:cNvSpPr>
            <a:spLocks noGrp="1"/>
          </p:cNvSpPr>
          <p:nvPr>
            <p:ph sz="half" idx="4294967295"/>
          </p:nvPr>
        </p:nvSpPr>
        <p:spPr>
          <a:xfrm>
            <a:off x="5660994" y="1395181"/>
            <a:ext cx="5181600" cy="4351338"/>
          </a:xfrm>
        </p:spPr>
        <p:txBody>
          <a:bodyPr>
            <a:normAutofit/>
          </a:bodyPr>
          <a:lstStyle/>
          <a:p>
            <a:r>
              <a:rPr lang="en-US"/>
              <a:t>States are strengthening rights of publicity</a:t>
            </a:r>
          </a:p>
          <a:p>
            <a:pPr lvl="1"/>
            <a:r>
              <a:rPr lang="en-US"/>
              <a:t>Adding voice rights</a:t>
            </a:r>
          </a:p>
          <a:p>
            <a:pPr lvl="1"/>
            <a:r>
              <a:rPr lang="en-US"/>
              <a:t>Rights continue after death</a:t>
            </a:r>
          </a:p>
          <a:p>
            <a:pPr lvl="1"/>
            <a:r>
              <a:rPr lang="en-US"/>
              <a:t>Adding circumstances where the rights apply</a:t>
            </a:r>
          </a:p>
          <a:p>
            <a:r>
              <a:rPr lang="en-US"/>
              <a:t>Tennessee passes ELVIS Act </a:t>
            </a:r>
            <a:r>
              <a:rPr lang="en-US" b="0" i="0">
                <a:solidFill>
                  <a:srgbClr val="444444"/>
                </a:solidFill>
                <a:effectLst/>
                <a:latin typeface="Roboto" panose="02000000000000000000" pitchFamily="2" charset="0"/>
              </a:rPr>
              <a:t> (Ensuring Likeness, Voice, and Image Security Act of 2024)</a:t>
            </a:r>
          </a:p>
          <a:p>
            <a:pPr lvl="1"/>
            <a:r>
              <a:rPr lang="en-US">
                <a:solidFill>
                  <a:srgbClr val="444444"/>
                </a:solidFill>
                <a:latin typeface="Roboto" panose="02000000000000000000" pitchFamily="2" charset="0"/>
              </a:rPr>
              <a:t>California and other states will probably pass similar statutes</a:t>
            </a:r>
            <a:endParaRPr lang="en-US" b="0" i="0">
              <a:solidFill>
                <a:srgbClr val="444444"/>
              </a:solidFill>
              <a:effectLst/>
              <a:latin typeface="Roboto" panose="02000000000000000000" pitchFamily="2" charset="0"/>
            </a:endParaRPr>
          </a:p>
          <a:p>
            <a:endParaRPr lang="en-US"/>
          </a:p>
        </p:txBody>
      </p:sp>
    </p:spTree>
    <p:extLst>
      <p:ext uri="{BB962C8B-B14F-4D97-AF65-F5344CB8AC3E}">
        <p14:creationId xmlns:p14="http://schemas.microsoft.com/office/powerpoint/2010/main" val="2392066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4CB5D7-8F7C-0CFA-3589-84A643E1DC64}"/>
              </a:ext>
            </a:extLst>
          </p:cNvPr>
          <p:cNvSpPr>
            <a:spLocks noGrp="1"/>
          </p:cNvSpPr>
          <p:nvPr>
            <p:ph idx="1"/>
          </p:nvPr>
        </p:nvSpPr>
        <p:spPr>
          <a:xfrm>
            <a:off x="713913" y="1362845"/>
            <a:ext cx="10515600" cy="4351338"/>
          </a:xfrm>
        </p:spPr>
        <p:txBody>
          <a:bodyPr>
            <a:normAutofit/>
          </a:bodyPr>
          <a:lstStyle/>
          <a:p>
            <a:endParaRPr lang="en-US"/>
          </a:p>
          <a:p>
            <a:r>
              <a:rPr lang="en-US"/>
              <a:t>The Atlantic’s </a:t>
            </a:r>
            <a:r>
              <a:rPr lang="en-US">
                <a:hlinkClick r:id="rId2"/>
              </a:rPr>
              <a:t>AI Coverage </a:t>
            </a:r>
            <a:r>
              <a:rPr lang="en-US"/>
              <a:t>(paywalled)</a:t>
            </a:r>
          </a:p>
          <a:p>
            <a:r>
              <a:rPr lang="en-US"/>
              <a:t>U.S. Copyright Office, </a:t>
            </a:r>
            <a:r>
              <a:rPr lang="en-US">
                <a:hlinkClick r:id="rId3"/>
              </a:rPr>
              <a:t>Copyright and Artificial Intelligence</a:t>
            </a:r>
            <a:endParaRPr lang="en-US"/>
          </a:p>
          <a:p>
            <a:r>
              <a:rPr lang="en-US"/>
              <a:t>James Grimmelmann, Katherine Lee &amp; Feder Cooper, </a:t>
            </a:r>
            <a:r>
              <a:rPr lang="en-US">
                <a:hlinkClick r:id="rId4"/>
              </a:rPr>
              <a:t>Talkin’ About My AI Generation</a:t>
            </a:r>
            <a:r>
              <a:rPr lang="en-US"/>
              <a:t>, Journal of the Copyright Society of the U.S., 2024 (forthcoming)</a:t>
            </a:r>
          </a:p>
          <a:p>
            <a:r>
              <a:rPr lang="en-US"/>
              <a:t>Matthew Sag, </a:t>
            </a:r>
            <a:r>
              <a:rPr lang="en-US">
                <a:hlinkClick r:id="rId5"/>
              </a:rPr>
              <a:t>Copyright Safety for Generative AI</a:t>
            </a:r>
            <a:r>
              <a:rPr lang="en-US"/>
              <a:t>, Houston Law Review, 2023.</a:t>
            </a:r>
          </a:p>
          <a:p>
            <a:r>
              <a:rPr lang="en-US"/>
              <a:t>Jennifer Rothman, </a:t>
            </a:r>
            <a:r>
              <a:rPr lang="en-US">
                <a:hlinkClick r:id="rId6"/>
              </a:rPr>
              <a:t>Rothman’s Roadmap to the Right of Publicity</a:t>
            </a:r>
            <a:endParaRPr lang="en-US"/>
          </a:p>
          <a:p>
            <a:endParaRPr lang="en-US"/>
          </a:p>
          <a:p>
            <a:endParaRPr lang="en-US"/>
          </a:p>
        </p:txBody>
      </p:sp>
      <p:sp>
        <p:nvSpPr>
          <p:cNvPr id="5" name="Title 4">
            <a:extLst>
              <a:ext uri="{FF2B5EF4-FFF2-40B4-BE49-F238E27FC236}">
                <a16:creationId xmlns:a16="http://schemas.microsoft.com/office/drawing/2014/main" id="{BABA62A5-4A4A-F6B2-35F8-C929EADC7A45}"/>
              </a:ext>
            </a:extLst>
          </p:cNvPr>
          <p:cNvSpPr>
            <a:spLocks noGrp="1"/>
          </p:cNvSpPr>
          <p:nvPr>
            <p:ph type="title"/>
          </p:nvPr>
        </p:nvSpPr>
        <p:spPr/>
        <p:txBody>
          <a:bodyPr/>
          <a:lstStyle/>
          <a:p>
            <a:r>
              <a:rPr lang="en-US" b="1"/>
              <a:t>Recommended Reading</a:t>
            </a:r>
          </a:p>
        </p:txBody>
      </p:sp>
    </p:spTree>
    <p:extLst>
      <p:ext uri="{BB962C8B-B14F-4D97-AF65-F5344CB8AC3E}">
        <p14:creationId xmlns:p14="http://schemas.microsoft.com/office/powerpoint/2010/main" val="253030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A39A8-F1DE-3127-CC83-73ACE51C0E93}"/>
              </a:ext>
            </a:extLst>
          </p:cNvPr>
          <p:cNvSpPr>
            <a:spLocks noGrp="1"/>
          </p:cNvSpPr>
          <p:nvPr>
            <p:ph type="body" idx="1"/>
          </p:nvPr>
        </p:nvSpPr>
        <p:spPr>
          <a:xfrm>
            <a:off x="831850" y="4504864"/>
            <a:ext cx="10515600" cy="2046714"/>
          </a:xfrm>
        </p:spPr>
        <p:txBody>
          <a:bodyPr/>
          <a:lstStyle/>
          <a:p>
            <a:r>
              <a:rPr lang="en-US" sz="3200">
                <a:solidFill>
                  <a:schemeClr val="bg1"/>
                </a:solidFill>
              </a:rPr>
              <a:t>Michael Smith, </a:t>
            </a:r>
            <a:r>
              <a:rPr lang="en-US" sz="3200" err="1">
                <a:solidFill>
                  <a:schemeClr val="bg1"/>
                </a:solidFill>
              </a:rPr>
              <a:t>Ed.D</a:t>
            </a:r>
            <a:r>
              <a:rPr lang="en-US" sz="3200">
                <a:solidFill>
                  <a:schemeClr val="bg1"/>
                </a:solidFill>
              </a:rPr>
              <a:t>, </a:t>
            </a:r>
            <a:r>
              <a:rPr lang="en-US" sz="3200" err="1">
                <a:solidFill>
                  <a:schemeClr val="bg1"/>
                </a:solidFill>
              </a:rPr>
              <a:t>M.Ed</a:t>
            </a:r>
            <a:endParaRPr lang="en-US" sz="3200">
              <a:solidFill>
                <a:schemeClr val="bg1"/>
              </a:solidFill>
            </a:endParaRPr>
          </a:p>
          <a:p>
            <a:r>
              <a:rPr lang="en-US" sz="3200">
                <a:solidFill>
                  <a:schemeClr val="bg1"/>
                </a:solidFill>
              </a:rPr>
              <a:t>Director, Institutional Research &amp; Analytics</a:t>
            </a:r>
          </a:p>
          <a:p>
            <a:r>
              <a:rPr lang="en-US" sz="3200">
                <a:solidFill>
                  <a:schemeClr val="bg1"/>
                </a:solidFill>
                <a:hlinkClick r:id="rId2">
                  <a:extLst>
                    <a:ext uri="{A12FA001-AC4F-418D-AE19-62706E023703}">
                      <ahyp:hlinkClr xmlns:ahyp="http://schemas.microsoft.com/office/drawing/2018/hyperlinkcolor" val="tx"/>
                    </a:ext>
                  </a:extLst>
                </a:hlinkClick>
              </a:rPr>
              <a:t>smithmj@uncw.edu</a:t>
            </a:r>
            <a:r>
              <a:rPr lang="en-US" sz="3200">
                <a:solidFill>
                  <a:schemeClr val="bg1"/>
                </a:solidFill>
              </a:rPr>
              <a:t> </a:t>
            </a:r>
          </a:p>
          <a:p>
            <a:endParaRPr lang="en-US"/>
          </a:p>
        </p:txBody>
      </p:sp>
      <p:sp>
        <p:nvSpPr>
          <p:cNvPr id="4" name="Title 3">
            <a:extLst>
              <a:ext uri="{FF2B5EF4-FFF2-40B4-BE49-F238E27FC236}">
                <a16:creationId xmlns:a16="http://schemas.microsoft.com/office/drawing/2014/main" id="{5281DBB1-F4DC-1121-350C-6D260D010B79}"/>
              </a:ext>
            </a:extLst>
          </p:cNvPr>
          <p:cNvSpPr>
            <a:spLocks noGrp="1"/>
          </p:cNvSpPr>
          <p:nvPr>
            <p:ph type="title"/>
          </p:nvPr>
        </p:nvSpPr>
        <p:spPr>
          <a:xfrm>
            <a:off x="838200" y="926767"/>
            <a:ext cx="10515600" cy="1745313"/>
          </a:xfrm>
        </p:spPr>
        <p:txBody>
          <a:bodyPr>
            <a:normAutofit/>
          </a:bodyPr>
          <a:lstStyle/>
          <a:p>
            <a:r>
              <a:rPr lang="en-US">
                <a:latin typeface="Open Sans Semibold"/>
                <a:ea typeface="Open Sans Semibold"/>
                <a:cs typeface="Open Sans Semibold"/>
              </a:rPr>
              <a:t>Available Funding Sources for Artificial Intelligence </a:t>
            </a:r>
          </a:p>
        </p:txBody>
      </p:sp>
    </p:spTree>
    <p:extLst>
      <p:ext uri="{BB962C8B-B14F-4D97-AF65-F5344CB8AC3E}">
        <p14:creationId xmlns:p14="http://schemas.microsoft.com/office/powerpoint/2010/main" val="96326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9826-F78A-A104-D5B6-2605AF83FAAC}"/>
              </a:ext>
            </a:extLst>
          </p:cNvPr>
          <p:cNvSpPr>
            <a:spLocks noGrp="1"/>
          </p:cNvSpPr>
          <p:nvPr>
            <p:ph type="title"/>
          </p:nvPr>
        </p:nvSpPr>
        <p:spPr>
          <a:xfrm>
            <a:off x="248920" y="436764"/>
            <a:ext cx="8529320" cy="609398"/>
          </a:xfrm>
        </p:spPr>
        <p:txBody>
          <a:bodyPr/>
          <a:lstStyle/>
          <a:p>
            <a:r>
              <a:rPr lang="en-US" b="1"/>
              <a:t>Ethical Debate Considerations</a:t>
            </a:r>
          </a:p>
        </p:txBody>
      </p:sp>
      <p:sp>
        <p:nvSpPr>
          <p:cNvPr id="3" name="Content Placeholder 2">
            <a:extLst>
              <a:ext uri="{FF2B5EF4-FFF2-40B4-BE49-F238E27FC236}">
                <a16:creationId xmlns:a16="http://schemas.microsoft.com/office/drawing/2014/main" id="{FFA6E370-EF61-F1FF-56A5-66489ECCDE0E}"/>
              </a:ext>
            </a:extLst>
          </p:cNvPr>
          <p:cNvSpPr>
            <a:spLocks noGrp="1"/>
          </p:cNvSpPr>
          <p:nvPr>
            <p:ph idx="1"/>
          </p:nvPr>
        </p:nvSpPr>
        <p:spPr/>
        <p:txBody>
          <a:bodyPr>
            <a:normAutofit fontScale="85000" lnSpcReduction="20000"/>
          </a:bodyPr>
          <a:lstStyle/>
          <a:p>
            <a:endParaRPr lang="en-US"/>
          </a:p>
          <a:p>
            <a:endParaRPr lang="en-US"/>
          </a:p>
          <a:p>
            <a:endParaRPr lang="en-US"/>
          </a:p>
          <a:p>
            <a:endParaRPr lang="en-US"/>
          </a:p>
          <a:p>
            <a:endParaRPr lang="en-US"/>
          </a:p>
          <a:p>
            <a:endParaRPr lang="en-US"/>
          </a:p>
          <a:p>
            <a:endParaRPr lang="en-US"/>
          </a:p>
          <a:p>
            <a:endParaRPr lang="en-US" sz="1300"/>
          </a:p>
          <a:p>
            <a:pPr marL="0" indent="0">
              <a:buNone/>
            </a:pPr>
            <a:endParaRPr lang="en-US" sz="1300" i="1"/>
          </a:p>
          <a:p>
            <a:pPr marL="0" indent="0">
              <a:buNone/>
            </a:pPr>
            <a:endParaRPr lang="en-US" sz="1300" i="1"/>
          </a:p>
          <a:p>
            <a:pPr marL="0" indent="0">
              <a:buNone/>
            </a:pPr>
            <a:endParaRPr lang="en-US" sz="1300" i="1"/>
          </a:p>
          <a:p>
            <a:pPr marL="0" indent="0">
              <a:buNone/>
            </a:pPr>
            <a:endParaRPr lang="en-US" sz="1300" i="1"/>
          </a:p>
          <a:p>
            <a:pPr marL="0" indent="0">
              <a:buNone/>
            </a:pPr>
            <a:endParaRPr lang="en-US" sz="1300" i="1"/>
          </a:p>
          <a:p>
            <a:pPr marL="0" indent="0">
              <a:buNone/>
            </a:pPr>
            <a:r>
              <a:rPr lang="en-US" sz="1300" i="1"/>
              <a:t>Source: </a:t>
            </a:r>
            <a:r>
              <a:rPr lang="en-US" sz="1300" i="1">
                <a:hlinkClick r:id="rId2"/>
              </a:rPr>
              <a:t>Hosseini, M., Resnik, D. B., &amp; Holmes, K. (2023). The ethics of disclosing the use of artificial intelligence tools in writing scholarly manuscripts. Research Ethics, 19(4), 449-465</a:t>
            </a:r>
            <a:r>
              <a:rPr lang="en-US" sz="1300" i="1"/>
              <a:t>.</a:t>
            </a:r>
          </a:p>
        </p:txBody>
      </p:sp>
      <p:pic>
        <p:nvPicPr>
          <p:cNvPr id="9" name="Picture 8" descr="A white rectangular box with black text&#10;&#10;Description automatically generated">
            <a:extLst>
              <a:ext uri="{FF2B5EF4-FFF2-40B4-BE49-F238E27FC236}">
                <a16:creationId xmlns:a16="http://schemas.microsoft.com/office/drawing/2014/main" id="{C871F0FA-252A-21B7-0C5A-5EDAAC48D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83" y="1435100"/>
            <a:ext cx="7744906" cy="3858163"/>
          </a:xfrm>
          <a:prstGeom prst="rect">
            <a:avLst/>
          </a:prstGeom>
        </p:spPr>
      </p:pic>
    </p:spTree>
    <p:extLst>
      <p:ext uri="{BB962C8B-B14F-4D97-AF65-F5344CB8AC3E}">
        <p14:creationId xmlns:p14="http://schemas.microsoft.com/office/powerpoint/2010/main" val="1202221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74617A-F5B7-891F-4B99-18F1A7F184EA}"/>
              </a:ext>
            </a:extLst>
          </p:cNvPr>
          <p:cNvSpPr>
            <a:spLocks noGrp="1"/>
          </p:cNvSpPr>
          <p:nvPr>
            <p:ph idx="1"/>
          </p:nvPr>
        </p:nvSpPr>
        <p:spPr>
          <a:xfrm>
            <a:off x="838200" y="1460500"/>
            <a:ext cx="10515600" cy="4000069"/>
          </a:xfrm>
        </p:spPr>
        <p:txBody>
          <a:bodyPr vert="horz" lIns="0" tIns="0" rIns="0" bIns="0" rtlCol="0" anchor="t">
            <a:spAutoFit/>
          </a:bodyPr>
          <a:lstStyle/>
          <a:p>
            <a:pPr marL="457200" indent="-457200">
              <a:buFont typeface="Arial" panose="020B0604020202020204" pitchFamily="34" charset="0"/>
              <a:buChar char="•"/>
            </a:pPr>
            <a:r>
              <a:rPr lang="en-US" dirty="0"/>
              <a:t>Summary of Current Funding Sources: Public and Private</a:t>
            </a:r>
          </a:p>
          <a:p>
            <a:pPr marL="457200" indent="-457200">
              <a:buFont typeface="Arial" panose="020B0604020202020204" pitchFamily="34" charset="0"/>
              <a:buChar char="•"/>
            </a:pPr>
            <a:r>
              <a:rPr lang="en-US" dirty="0"/>
              <a:t>Adoption by Business Function</a:t>
            </a:r>
            <a:endParaRPr lang="en-US" dirty="0">
              <a:cs typeface="Calibri"/>
            </a:endParaRPr>
          </a:p>
          <a:p>
            <a:pPr marL="457200" indent="-457200">
              <a:buFont typeface="Arial" panose="020B0604020202020204" pitchFamily="34" charset="0"/>
              <a:buChar char="•"/>
            </a:pPr>
            <a:r>
              <a:rPr lang="en-US" dirty="0"/>
              <a:t>Generative AI Forecast</a:t>
            </a:r>
            <a:endParaRPr lang="en-US" dirty="0">
              <a:cs typeface="Calibri"/>
            </a:endParaRPr>
          </a:p>
          <a:p>
            <a:pPr marL="457200" indent="-457200">
              <a:buFont typeface="Arial" panose="020B0604020202020204" pitchFamily="34" charset="0"/>
              <a:buChar char="•"/>
            </a:pPr>
            <a:r>
              <a:rPr lang="en-US" dirty="0"/>
              <a:t>AI Preparedness Index</a:t>
            </a:r>
            <a:endParaRPr lang="en-US" dirty="0">
              <a:cs typeface="Calibri"/>
            </a:endParaRPr>
          </a:p>
          <a:p>
            <a:pPr marL="457200" indent="-457200">
              <a:buFont typeface="Arial" panose="020B0604020202020204" pitchFamily="34" charset="0"/>
              <a:buChar char="•"/>
            </a:pPr>
            <a:r>
              <a:rPr lang="en-US" dirty="0"/>
              <a:t>Specific Funding Opportunity</a:t>
            </a:r>
            <a:endParaRPr lang="en-US" dirty="0">
              <a:cs typeface="Calibri"/>
            </a:endParaRPr>
          </a:p>
          <a:p>
            <a:pPr marL="457200" indent="-457200">
              <a:buFont typeface="Arial" panose="020B0604020202020204" pitchFamily="34" charset="0"/>
              <a:buChar char="•"/>
            </a:pPr>
            <a:r>
              <a:rPr lang="en-US" dirty="0"/>
              <a:t>Anecdotal Funding Opportunities</a:t>
            </a:r>
            <a:endParaRPr lang="en-US" dirty="0">
              <a:cs typeface="Calibri"/>
            </a:endParaRPr>
          </a:p>
          <a:p>
            <a:pPr marL="457200" indent="-457200">
              <a:buFont typeface="Arial" panose="020B0604020202020204" pitchFamily="34" charset="0"/>
              <a:buChar char="•"/>
            </a:pPr>
            <a:r>
              <a:rPr lang="en-US" dirty="0">
                <a:cs typeface="Calibri"/>
              </a:rPr>
              <a:t>External and Internal Resources</a:t>
            </a:r>
          </a:p>
          <a:p>
            <a:pPr marL="457200" indent="-457200">
              <a:buFont typeface="Arial" panose="020B0604020202020204" pitchFamily="34" charset="0"/>
              <a:buChar char="•"/>
            </a:pPr>
            <a:endParaRPr lang="en-US">
              <a:cs typeface="Calibri" panose="020F0502020204030204"/>
            </a:endParaRPr>
          </a:p>
        </p:txBody>
      </p:sp>
      <p:sp>
        <p:nvSpPr>
          <p:cNvPr id="3" name="Title 2">
            <a:extLst>
              <a:ext uri="{FF2B5EF4-FFF2-40B4-BE49-F238E27FC236}">
                <a16:creationId xmlns:a16="http://schemas.microsoft.com/office/drawing/2014/main" id="{7E1CEFA8-3B5A-FE81-83AA-A00F7D933A91}"/>
              </a:ext>
            </a:extLst>
          </p:cNvPr>
          <p:cNvSpPr>
            <a:spLocks noGrp="1"/>
          </p:cNvSpPr>
          <p:nvPr>
            <p:ph type="title"/>
          </p:nvPr>
        </p:nvSpPr>
        <p:spPr/>
        <p:txBody>
          <a:bodyPr/>
          <a:lstStyle/>
          <a:p>
            <a:r>
              <a:rPr lang="en-US" b="1"/>
              <a:t>Objectives</a:t>
            </a:r>
          </a:p>
        </p:txBody>
      </p:sp>
    </p:spTree>
    <p:extLst>
      <p:ext uri="{BB962C8B-B14F-4D97-AF65-F5344CB8AC3E}">
        <p14:creationId xmlns:p14="http://schemas.microsoft.com/office/powerpoint/2010/main" val="305070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C0381-C234-448B-26B3-E93DC5A635FC}"/>
              </a:ext>
            </a:extLst>
          </p:cNvPr>
          <p:cNvSpPr>
            <a:spLocks noGrp="1"/>
          </p:cNvSpPr>
          <p:nvPr>
            <p:ph idx="1"/>
          </p:nvPr>
        </p:nvSpPr>
        <p:spPr>
          <a:xfrm>
            <a:off x="304800" y="1460500"/>
            <a:ext cx="11049000" cy="5172185"/>
          </a:xfrm>
        </p:spPr>
        <p:txBody>
          <a:bodyPr vert="horz" lIns="0" tIns="0" rIns="0" bIns="0" rtlCol="0" anchor="t">
            <a:spAutoFit/>
          </a:bodyPr>
          <a:lstStyle/>
          <a:p>
            <a:r>
              <a:rPr lang="en-US" sz="3600" b="1" dirty="0"/>
              <a:t>Public</a:t>
            </a:r>
          </a:p>
          <a:p>
            <a:r>
              <a:rPr lang="en-US" b="1" dirty="0"/>
              <a:t>National Science Foundation (NSF)</a:t>
            </a:r>
            <a:endParaRPr lang="en-US" b="1" dirty="0">
              <a:cs typeface="Calibri"/>
            </a:endParaRPr>
          </a:p>
          <a:p>
            <a:pPr marL="457200" indent="-457200">
              <a:buFont typeface="Arial" panose="020B0604020202020204" pitchFamily="34" charset="0"/>
              <a:buChar char="•"/>
            </a:pPr>
            <a:r>
              <a:rPr lang="en-US" dirty="0"/>
              <a:t>$700 Million annual investment in AI-related areas (research, application, education/workforce development). </a:t>
            </a:r>
            <a:endParaRPr lang="en-US" dirty="0">
              <a:cs typeface="Calibri"/>
            </a:endParaRPr>
          </a:p>
          <a:p>
            <a:pPr marL="457200" indent="-457200">
              <a:buChar char="•"/>
            </a:pPr>
            <a:r>
              <a:rPr lang="en-US" dirty="0">
                <a:cs typeface="Calibri"/>
                <a:hlinkClick r:id="rId3"/>
              </a:rPr>
              <a:t>Funding Search Tool</a:t>
            </a:r>
            <a:r>
              <a:rPr lang="en-US" dirty="0">
                <a:cs typeface="Calibri"/>
              </a:rPr>
              <a:t> </a:t>
            </a:r>
            <a:endParaRPr lang="en-US" dirty="0"/>
          </a:p>
          <a:p>
            <a:r>
              <a:rPr lang="en-US" b="1" dirty="0"/>
              <a:t>NSF National AI Research Institutes</a:t>
            </a:r>
            <a:endParaRPr lang="en-US" b="1" dirty="0">
              <a:cs typeface="Calibri"/>
            </a:endParaRPr>
          </a:p>
          <a:p>
            <a:pPr marL="457200" indent="-457200">
              <a:buFont typeface="Arial" panose="020B0604020202020204" pitchFamily="34" charset="0"/>
              <a:buChar char="•"/>
            </a:pPr>
            <a:r>
              <a:rPr lang="en-US" dirty="0"/>
              <a:t>25 AI Institutes partnering with 500+ institutions (US and Global)</a:t>
            </a:r>
            <a:endParaRPr lang="en-US" dirty="0">
              <a:cs typeface="Calibri"/>
            </a:endParaRPr>
          </a:p>
          <a:p>
            <a:pPr marL="1143000" lvl="1" indent="-457200"/>
            <a:r>
              <a:rPr lang="en-US" dirty="0"/>
              <a:t>Theme 1: AI for Astronomical Sciences</a:t>
            </a:r>
            <a:endParaRPr lang="en-US" dirty="0">
              <a:cs typeface="Calibri"/>
            </a:endParaRPr>
          </a:p>
          <a:p>
            <a:pPr marL="1143000" lvl="1" indent="-457200"/>
            <a:r>
              <a:rPr lang="en-US" dirty="0"/>
              <a:t>Theme 2: AI for Discovery in Materials Research</a:t>
            </a:r>
            <a:endParaRPr lang="en-US" dirty="0">
              <a:cs typeface="Calibri"/>
            </a:endParaRPr>
          </a:p>
          <a:p>
            <a:pPr marL="1143000" lvl="1" indent="-457200"/>
            <a:r>
              <a:rPr lang="en-US" dirty="0"/>
              <a:t>Theme 3: Strengthening AI</a:t>
            </a:r>
            <a:endParaRPr lang="en-US" dirty="0">
              <a:cs typeface="Calibri"/>
            </a:endParaRPr>
          </a:p>
          <a:p>
            <a:r>
              <a:rPr lang="en-US" dirty="0">
                <a:hlinkClick r:id="rId4"/>
              </a:rPr>
              <a:t>PAPPG</a:t>
            </a:r>
            <a:r>
              <a:rPr lang="en-US" dirty="0"/>
              <a:t> Details (lengthy)</a:t>
            </a:r>
            <a:endParaRPr lang="en-US" dirty="0">
              <a:cs typeface="Calibri"/>
            </a:endParaRPr>
          </a:p>
        </p:txBody>
      </p:sp>
      <p:sp>
        <p:nvSpPr>
          <p:cNvPr id="3" name="Title 2">
            <a:extLst>
              <a:ext uri="{FF2B5EF4-FFF2-40B4-BE49-F238E27FC236}">
                <a16:creationId xmlns:a16="http://schemas.microsoft.com/office/drawing/2014/main" id="{DF889152-2383-146E-9E2D-010D55219A3A}"/>
              </a:ext>
            </a:extLst>
          </p:cNvPr>
          <p:cNvSpPr>
            <a:spLocks noGrp="1"/>
          </p:cNvSpPr>
          <p:nvPr>
            <p:ph type="title"/>
          </p:nvPr>
        </p:nvSpPr>
        <p:spPr/>
        <p:txBody>
          <a:bodyPr/>
          <a:lstStyle/>
          <a:p>
            <a:r>
              <a:rPr lang="en-US" b="1"/>
              <a:t>Summary of Current Funding</a:t>
            </a:r>
          </a:p>
        </p:txBody>
      </p:sp>
    </p:spTree>
    <p:extLst>
      <p:ext uri="{BB962C8B-B14F-4D97-AF65-F5344CB8AC3E}">
        <p14:creationId xmlns:p14="http://schemas.microsoft.com/office/powerpoint/2010/main" val="2048510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E2BC60-93CF-5FCF-0AF2-35953F5B697D}"/>
              </a:ext>
            </a:extLst>
          </p:cNvPr>
          <p:cNvPicPr>
            <a:picLocks noGrp="1" noChangeAspect="1"/>
          </p:cNvPicPr>
          <p:nvPr>
            <p:ph idx="1"/>
          </p:nvPr>
        </p:nvPicPr>
        <p:blipFill>
          <a:blip r:embed="rId3"/>
          <a:stretch>
            <a:fillRect/>
          </a:stretch>
        </p:blipFill>
        <p:spPr>
          <a:xfrm>
            <a:off x="838200" y="1269262"/>
            <a:ext cx="10966816" cy="5507458"/>
          </a:xfrm>
        </p:spPr>
      </p:pic>
      <p:sp>
        <p:nvSpPr>
          <p:cNvPr id="3" name="Title 2">
            <a:extLst>
              <a:ext uri="{FF2B5EF4-FFF2-40B4-BE49-F238E27FC236}">
                <a16:creationId xmlns:a16="http://schemas.microsoft.com/office/drawing/2014/main" id="{DDD8FAAC-49B4-E642-542E-5F1B7D527121}"/>
              </a:ext>
            </a:extLst>
          </p:cNvPr>
          <p:cNvSpPr>
            <a:spLocks noGrp="1"/>
          </p:cNvSpPr>
          <p:nvPr>
            <p:ph type="title"/>
          </p:nvPr>
        </p:nvSpPr>
        <p:spPr>
          <a:xfrm>
            <a:off x="838200" y="57381"/>
            <a:ext cx="7920038" cy="1218795"/>
          </a:xfrm>
        </p:spPr>
        <p:txBody>
          <a:bodyPr/>
          <a:lstStyle/>
          <a:p>
            <a:r>
              <a:rPr lang="en-US" b="1" dirty="0">
                <a:hlinkClick r:id="rId4"/>
              </a:rPr>
              <a:t>NSF National AI Research Institutes </a:t>
            </a:r>
            <a:r>
              <a:rPr lang="en-US" b="1" dirty="0"/>
              <a:t>and Awards</a:t>
            </a:r>
            <a:endParaRPr lang="en-US" b="1" dirty="0">
              <a:ea typeface="Calibri Light"/>
              <a:cs typeface="Calibri Light"/>
            </a:endParaRPr>
          </a:p>
        </p:txBody>
      </p:sp>
    </p:spTree>
    <p:extLst>
      <p:ext uri="{BB962C8B-B14F-4D97-AF65-F5344CB8AC3E}">
        <p14:creationId xmlns:p14="http://schemas.microsoft.com/office/powerpoint/2010/main" val="2899508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D8FAAC-49B4-E642-542E-5F1B7D527121}"/>
              </a:ext>
            </a:extLst>
          </p:cNvPr>
          <p:cNvSpPr>
            <a:spLocks noGrp="1"/>
          </p:cNvSpPr>
          <p:nvPr>
            <p:ph type="title"/>
          </p:nvPr>
        </p:nvSpPr>
        <p:spPr>
          <a:xfrm>
            <a:off x="838200" y="57381"/>
            <a:ext cx="7920038" cy="1218795"/>
          </a:xfrm>
        </p:spPr>
        <p:txBody>
          <a:bodyPr/>
          <a:lstStyle/>
          <a:p>
            <a:r>
              <a:rPr lang="en-US" b="1" dirty="0"/>
              <a:t>NSF National AI Research Institutes and Award Levels</a:t>
            </a:r>
          </a:p>
        </p:txBody>
      </p:sp>
      <p:pic>
        <p:nvPicPr>
          <p:cNvPr id="7" name="Picture 6">
            <a:extLst>
              <a:ext uri="{FF2B5EF4-FFF2-40B4-BE49-F238E27FC236}">
                <a16:creationId xmlns:a16="http://schemas.microsoft.com/office/drawing/2014/main" id="{0B4BEE9C-C9CC-DB58-256F-88B2A23CB991}"/>
              </a:ext>
            </a:extLst>
          </p:cNvPr>
          <p:cNvPicPr>
            <a:picLocks noChangeAspect="1"/>
          </p:cNvPicPr>
          <p:nvPr/>
        </p:nvPicPr>
        <p:blipFill>
          <a:blip r:embed="rId3"/>
          <a:stretch>
            <a:fillRect/>
          </a:stretch>
        </p:blipFill>
        <p:spPr>
          <a:xfrm>
            <a:off x="4525033" y="1271940"/>
            <a:ext cx="7808078" cy="5797929"/>
          </a:xfrm>
          <a:prstGeom prst="rect">
            <a:avLst/>
          </a:prstGeom>
        </p:spPr>
      </p:pic>
      <p:sp>
        <p:nvSpPr>
          <p:cNvPr id="8" name="TextBox 7">
            <a:extLst>
              <a:ext uri="{FF2B5EF4-FFF2-40B4-BE49-F238E27FC236}">
                <a16:creationId xmlns:a16="http://schemas.microsoft.com/office/drawing/2014/main" id="{46BC3CFA-D511-E1BA-10C3-57F9CA0B59EA}"/>
              </a:ext>
            </a:extLst>
          </p:cNvPr>
          <p:cNvSpPr txBox="1"/>
          <p:nvPr/>
        </p:nvSpPr>
        <p:spPr>
          <a:xfrm>
            <a:off x="838200" y="6311255"/>
            <a:ext cx="3230880" cy="369332"/>
          </a:xfrm>
          <a:prstGeom prst="rect">
            <a:avLst/>
          </a:prstGeom>
          <a:noFill/>
        </p:spPr>
        <p:txBody>
          <a:bodyPr wrap="square" rtlCol="0">
            <a:spAutoFit/>
          </a:bodyPr>
          <a:lstStyle/>
          <a:p>
            <a:r>
              <a:rPr lang="en-US"/>
              <a:t>Source: NSF </a:t>
            </a:r>
            <a:r>
              <a:rPr lang="en-US" err="1"/>
              <a:t>Awardsearch</a:t>
            </a:r>
            <a:endParaRPr lang="en-US"/>
          </a:p>
        </p:txBody>
      </p:sp>
    </p:spTree>
    <p:extLst>
      <p:ext uri="{BB962C8B-B14F-4D97-AF65-F5344CB8AC3E}">
        <p14:creationId xmlns:p14="http://schemas.microsoft.com/office/powerpoint/2010/main" val="3346820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C0381-C234-448B-26B3-E93DC5A635FC}"/>
              </a:ext>
            </a:extLst>
          </p:cNvPr>
          <p:cNvSpPr>
            <a:spLocks noGrp="1"/>
          </p:cNvSpPr>
          <p:nvPr>
            <p:ph idx="1"/>
          </p:nvPr>
        </p:nvSpPr>
        <p:spPr>
          <a:xfrm>
            <a:off x="304800" y="1460500"/>
            <a:ext cx="11049000" cy="6277103"/>
          </a:xfrm>
        </p:spPr>
        <p:txBody>
          <a:bodyPr/>
          <a:lstStyle/>
          <a:p>
            <a:r>
              <a:rPr lang="en-US" sz="3600" b="1"/>
              <a:t>Private </a:t>
            </a:r>
            <a:r>
              <a:rPr lang="en-US" sz="3600"/>
              <a:t>(Between 2018 – 2023)</a:t>
            </a:r>
          </a:p>
          <a:p>
            <a:pPr marL="571500" indent="-571500">
              <a:buFont typeface="Arial" panose="020B0604020202020204" pitchFamily="34" charset="0"/>
              <a:buChar char="•"/>
            </a:pPr>
            <a:r>
              <a:rPr lang="en-US"/>
              <a:t> Over $267 Billion raised</a:t>
            </a:r>
          </a:p>
          <a:p>
            <a:pPr marL="571500" indent="-571500">
              <a:buFont typeface="Arial" panose="020B0604020202020204" pitchFamily="34" charset="0"/>
              <a:buChar char="•"/>
            </a:pPr>
            <a:r>
              <a:rPr lang="en-US"/>
              <a:t>4,483 companies ($263 B)</a:t>
            </a:r>
          </a:p>
          <a:p>
            <a:pPr marL="571500" indent="-571500">
              <a:buFont typeface="Arial" panose="020B0604020202020204" pitchFamily="34" charset="0"/>
              <a:buChar char="•"/>
            </a:pPr>
            <a:r>
              <a:rPr lang="en-US"/>
              <a:t>Over 9,000 funding rounds</a:t>
            </a:r>
          </a:p>
          <a:p>
            <a:r>
              <a:rPr lang="en-US" sz="3600" b="1" u="sng"/>
              <a:t>Stated Project Themes</a:t>
            </a:r>
          </a:p>
          <a:p>
            <a:pPr marL="571500" indent="-571500">
              <a:buFont typeface="Arial" panose="020B0604020202020204" pitchFamily="34" charset="0"/>
              <a:buChar char="•"/>
            </a:pPr>
            <a:r>
              <a:rPr lang="en-US"/>
              <a:t>Corporate Projects with goals of benefitting humanity.</a:t>
            </a:r>
          </a:p>
          <a:p>
            <a:pPr marL="571500" indent="-571500">
              <a:buFont typeface="Arial" panose="020B0604020202020204" pitchFamily="34" charset="0"/>
              <a:buChar char="•"/>
            </a:pPr>
            <a:r>
              <a:rPr lang="en-US"/>
              <a:t>Academic projects with goals of advancing knowledge.</a:t>
            </a:r>
          </a:p>
          <a:p>
            <a:pPr marL="571500" indent="-571500">
              <a:buFont typeface="Arial" panose="020B0604020202020204" pitchFamily="34" charset="0"/>
              <a:buChar char="•"/>
            </a:pPr>
            <a:r>
              <a:rPr lang="en-US"/>
              <a:t>Small private companies with various goals or unknown. </a:t>
            </a:r>
          </a:p>
          <a:p>
            <a:pPr marL="571500" indent="-571500">
              <a:buFont typeface="Arial" panose="020B0604020202020204" pitchFamily="34" charset="0"/>
              <a:buChar char="•"/>
            </a:pPr>
            <a:endParaRPr lang="en-US" sz="3600"/>
          </a:p>
          <a:p>
            <a:pPr lvl="1" indent="0">
              <a:buNone/>
            </a:pPr>
            <a:endParaRPr lang="en-US"/>
          </a:p>
          <a:p>
            <a:endParaRPr lang="en-US" b="1"/>
          </a:p>
          <a:p>
            <a:endParaRPr lang="en-US" b="1"/>
          </a:p>
        </p:txBody>
      </p:sp>
      <p:sp>
        <p:nvSpPr>
          <p:cNvPr id="3" name="Title 2">
            <a:extLst>
              <a:ext uri="{FF2B5EF4-FFF2-40B4-BE49-F238E27FC236}">
                <a16:creationId xmlns:a16="http://schemas.microsoft.com/office/drawing/2014/main" id="{DF889152-2383-146E-9E2D-010D55219A3A}"/>
              </a:ext>
            </a:extLst>
          </p:cNvPr>
          <p:cNvSpPr>
            <a:spLocks noGrp="1"/>
          </p:cNvSpPr>
          <p:nvPr>
            <p:ph type="title"/>
          </p:nvPr>
        </p:nvSpPr>
        <p:spPr/>
        <p:txBody>
          <a:bodyPr/>
          <a:lstStyle/>
          <a:p>
            <a:r>
              <a:rPr lang="en-US" b="1"/>
              <a:t>Summary of Current Funding</a:t>
            </a:r>
          </a:p>
        </p:txBody>
      </p:sp>
    </p:spTree>
    <p:extLst>
      <p:ext uri="{BB962C8B-B14F-4D97-AF65-F5344CB8AC3E}">
        <p14:creationId xmlns:p14="http://schemas.microsoft.com/office/powerpoint/2010/main" val="1024115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9E05E-32AA-3ABA-69D4-EAAC4E069DA6}"/>
              </a:ext>
            </a:extLst>
          </p:cNvPr>
          <p:cNvSpPr>
            <a:spLocks noGrp="1"/>
          </p:cNvSpPr>
          <p:nvPr>
            <p:ph type="title"/>
          </p:nvPr>
        </p:nvSpPr>
        <p:spPr/>
        <p:txBody>
          <a:bodyPr/>
          <a:lstStyle/>
          <a:p>
            <a:r>
              <a:rPr lang="en-US" b="1"/>
              <a:t>AI Funds Raised (Cumulative)</a:t>
            </a:r>
          </a:p>
        </p:txBody>
      </p:sp>
      <p:pic>
        <p:nvPicPr>
          <p:cNvPr id="4" name="Picture 3">
            <a:extLst>
              <a:ext uri="{FF2B5EF4-FFF2-40B4-BE49-F238E27FC236}">
                <a16:creationId xmlns:a16="http://schemas.microsoft.com/office/drawing/2014/main" id="{094E9C0B-0243-7576-5FEC-909966B0CA3F}"/>
              </a:ext>
            </a:extLst>
          </p:cNvPr>
          <p:cNvPicPr>
            <a:picLocks noChangeAspect="1"/>
          </p:cNvPicPr>
          <p:nvPr/>
        </p:nvPicPr>
        <p:blipFill>
          <a:blip r:embed="rId3"/>
          <a:stretch>
            <a:fillRect/>
          </a:stretch>
        </p:blipFill>
        <p:spPr>
          <a:xfrm>
            <a:off x="487680" y="1312995"/>
            <a:ext cx="8382000" cy="4755502"/>
          </a:xfrm>
          <a:prstGeom prst="rect">
            <a:avLst/>
          </a:prstGeom>
        </p:spPr>
      </p:pic>
      <p:sp>
        <p:nvSpPr>
          <p:cNvPr id="8" name="TextBox 7">
            <a:extLst>
              <a:ext uri="{FF2B5EF4-FFF2-40B4-BE49-F238E27FC236}">
                <a16:creationId xmlns:a16="http://schemas.microsoft.com/office/drawing/2014/main" id="{B42951C6-6520-99E7-85CC-64E02E458829}"/>
              </a:ext>
            </a:extLst>
          </p:cNvPr>
          <p:cNvSpPr txBox="1"/>
          <p:nvPr/>
        </p:nvSpPr>
        <p:spPr>
          <a:xfrm>
            <a:off x="985520" y="6068497"/>
            <a:ext cx="3230880" cy="369332"/>
          </a:xfrm>
          <a:prstGeom prst="rect">
            <a:avLst/>
          </a:prstGeom>
          <a:noFill/>
        </p:spPr>
        <p:txBody>
          <a:bodyPr wrap="square" rtlCol="0">
            <a:spAutoFit/>
          </a:bodyPr>
          <a:lstStyle/>
          <a:p>
            <a:r>
              <a:rPr lang="en-US"/>
              <a:t>Source: Crunchbase</a:t>
            </a:r>
          </a:p>
        </p:txBody>
      </p:sp>
    </p:spTree>
    <p:extLst>
      <p:ext uri="{BB962C8B-B14F-4D97-AF65-F5344CB8AC3E}">
        <p14:creationId xmlns:p14="http://schemas.microsoft.com/office/powerpoint/2010/main" val="1573158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D94DF1-7C54-2B11-FEDE-57372CD276A0}"/>
              </a:ext>
            </a:extLst>
          </p:cNvPr>
          <p:cNvPicPr>
            <a:picLocks noGrp="1" noChangeAspect="1"/>
          </p:cNvPicPr>
          <p:nvPr>
            <p:ph idx="1"/>
          </p:nvPr>
        </p:nvPicPr>
        <p:blipFill>
          <a:blip r:embed="rId3"/>
          <a:stretch>
            <a:fillRect/>
          </a:stretch>
        </p:blipFill>
        <p:spPr>
          <a:xfrm>
            <a:off x="254000" y="1211513"/>
            <a:ext cx="8031816" cy="4705288"/>
          </a:xfrm>
          <a:ln>
            <a:solidFill>
              <a:schemeClr val="accent1"/>
            </a:solidFill>
          </a:ln>
        </p:spPr>
      </p:pic>
      <p:sp>
        <p:nvSpPr>
          <p:cNvPr id="3" name="Title 2">
            <a:extLst>
              <a:ext uri="{FF2B5EF4-FFF2-40B4-BE49-F238E27FC236}">
                <a16:creationId xmlns:a16="http://schemas.microsoft.com/office/drawing/2014/main" id="{A3C9E05E-32AA-3ABA-69D4-EAAC4E069DA6}"/>
              </a:ext>
            </a:extLst>
          </p:cNvPr>
          <p:cNvSpPr>
            <a:spLocks noGrp="1"/>
          </p:cNvSpPr>
          <p:nvPr>
            <p:ph type="title"/>
          </p:nvPr>
        </p:nvSpPr>
        <p:spPr/>
        <p:txBody>
          <a:bodyPr/>
          <a:lstStyle/>
          <a:p>
            <a:r>
              <a:rPr lang="en-US" b="1"/>
              <a:t>AI Funds Raised (Monthly)</a:t>
            </a:r>
          </a:p>
        </p:txBody>
      </p:sp>
      <p:sp>
        <p:nvSpPr>
          <p:cNvPr id="6" name="TextBox 5">
            <a:extLst>
              <a:ext uri="{FF2B5EF4-FFF2-40B4-BE49-F238E27FC236}">
                <a16:creationId xmlns:a16="http://schemas.microsoft.com/office/drawing/2014/main" id="{E5B7C1B8-98DD-50FD-C805-0DDD424E2BF4}"/>
              </a:ext>
            </a:extLst>
          </p:cNvPr>
          <p:cNvSpPr txBox="1"/>
          <p:nvPr/>
        </p:nvSpPr>
        <p:spPr>
          <a:xfrm>
            <a:off x="985520" y="6068497"/>
            <a:ext cx="3230880" cy="369332"/>
          </a:xfrm>
          <a:prstGeom prst="rect">
            <a:avLst/>
          </a:prstGeom>
          <a:noFill/>
        </p:spPr>
        <p:txBody>
          <a:bodyPr wrap="square" rtlCol="0">
            <a:spAutoFit/>
          </a:bodyPr>
          <a:lstStyle/>
          <a:p>
            <a:r>
              <a:rPr lang="en-US"/>
              <a:t>Source: Crunchbase</a:t>
            </a:r>
          </a:p>
        </p:txBody>
      </p:sp>
    </p:spTree>
    <p:extLst>
      <p:ext uri="{BB962C8B-B14F-4D97-AF65-F5344CB8AC3E}">
        <p14:creationId xmlns:p14="http://schemas.microsoft.com/office/powerpoint/2010/main" val="2309326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97E85-B468-7479-3E8A-C7105EC026E8}"/>
              </a:ext>
            </a:extLst>
          </p:cNvPr>
          <p:cNvSpPr>
            <a:spLocks noGrp="1"/>
          </p:cNvSpPr>
          <p:nvPr>
            <p:ph type="title"/>
          </p:nvPr>
        </p:nvSpPr>
        <p:spPr>
          <a:xfrm>
            <a:off x="177553" y="57381"/>
            <a:ext cx="8793727" cy="1218795"/>
          </a:xfrm>
        </p:spPr>
        <p:txBody>
          <a:bodyPr/>
          <a:lstStyle/>
          <a:p>
            <a:r>
              <a:rPr lang="en-US" b="1"/>
              <a:t>Generative AI Adoption by Business Function</a:t>
            </a:r>
          </a:p>
        </p:txBody>
      </p:sp>
      <p:pic>
        <p:nvPicPr>
          <p:cNvPr id="5" name="Picture 4">
            <a:extLst>
              <a:ext uri="{FF2B5EF4-FFF2-40B4-BE49-F238E27FC236}">
                <a16:creationId xmlns:a16="http://schemas.microsoft.com/office/drawing/2014/main" id="{8B04E07F-3668-874B-BB72-29B8F3748F16}"/>
              </a:ext>
            </a:extLst>
          </p:cNvPr>
          <p:cNvPicPr>
            <a:picLocks noChangeAspect="1"/>
          </p:cNvPicPr>
          <p:nvPr/>
        </p:nvPicPr>
        <p:blipFill>
          <a:blip r:embed="rId3"/>
          <a:stretch>
            <a:fillRect/>
          </a:stretch>
        </p:blipFill>
        <p:spPr>
          <a:xfrm>
            <a:off x="1630697" y="987515"/>
            <a:ext cx="10236750" cy="4895883"/>
          </a:xfrm>
          <a:prstGeom prst="rect">
            <a:avLst/>
          </a:prstGeom>
          <a:ln>
            <a:solidFill>
              <a:schemeClr val="accent1"/>
            </a:solidFill>
          </a:ln>
        </p:spPr>
      </p:pic>
      <p:pic>
        <p:nvPicPr>
          <p:cNvPr id="2" name="Picture 1" descr="A white background with black text&#10;&#10;Description automatically generated">
            <a:extLst>
              <a:ext uri="{FF2B5EF4-FFF2-40B4-BE49-F238E27FC236}">
                <a16:creationId xmlns:a16="http://schemas.microsoft.com/office/drawing/2014/main" id="{5357D8F2-5505-93C6-BBA2-1AD8DF56545A}"/>
              </a:ext>
            </a:extLst>
          </p:cNvPr>
          <p:cNvPicPr>
            <a:picLocks noChangeAspect="1"/>
          </p:cNvPicPr>
          <p:nvPr/>
        </p:nvPicPr>
        <p:blipFill>
          <a:blip r:embed="rId4"/>
          <a:stretch>
            <a:fillRect/>
          </a:stretch>
        </p:blipFill>
        <p:spPr>
          <a:xfrm>
            <a:off x="988483" y="5887685"/>
            <a:ext cx="5981700" cy="981075"/>
          </a:xfrm>
          <a:prstGeom prst="rect">
            <a:avLst/>
          </a:prstGeom>
        </p:spPr>
      </p:pic>
    </p:spTree>
    <p:extLst>
      <p:ext uri="{BB962C8B-B14F-4D97-AF65-F5344CB8AC3E}">
        <p14:creationId xmlns:p14="http://schemas.microsoft.com/office/powerpoint/2010/main" val="1524043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D34BAF-64B7-956D-233B-2A7404505C4C}"/>
              </a:ext>
            </a:extLst>
          </p:cNvPr>
          <p:cNvPicPr>
            <a:picLocks noGrp="1" noChangeAspect="1"/>
          </p:cNvPicPr>
          <p:nvPr>
            <p:ph idx="1"/>
          </p:nvPr>
        </p:nvPicPr>
        <p:blipFill>
          <a:blip r:embed="rId3"/>
          <a:stretch>
            <a:fillRect/>
          </a:stretch>
        </p:blipFill>
        <p:spPr>
          <a:xfrm>
            <a:off x="3375242" y="1350967"/>
            <a:ext cx="8626541" cy="4486544"/>
          </a:xfrm>
          <a:ln>
            <a:solidFill>
              <a:schemeClr val="accent1"/>
            </a:solidFill>
          </a:ln>
        </p:spPr>
      </p:pic>
      <p:sp>
        <p:nvSpPr>
          <p:cNvPr id="3" name="Title 2">
            <a:extLst>
              <a:ext uri="{FF2B5EF4-FFF2-40B4-BE49-F238E27FC236}">
                <a16:creationId xmlns:a16="http://schemas.microsoft.com/office/drawing/2014/main" id="{E29A1C4E-0B96-44CF-1AFC-2A0A0477A2F3}"/>
              </a:ext>
            </a:extLst>
          </p:cNvPr>
          <p:cNvSpPr>
            <a:spLocks noGrp="1"/>
          </p:cNvSpPr>
          <p:nvPr>
            <p:ph type="title"/>
          </p:nvPr>
        </p:nvSpPr>
        <p:spPr>
          <a:xfrm>
            <a:off x="838200" y="362079"/>
            <a:ext cx="7920038" cy="609398"/>
          </a:xfrm>
        </p:spPr>
        <p:txBody>
          <a:bodyPr/>
          <a:lstStyle/>
          <a:p>
            <a:r>
              <a:rPr lang="en-US" sz="4400" b="1"/>
              <a:t>Generative AI Forecast</a:t>
            </a:r>
            <a:endParaRPr lang="en-US"/>
          </a:p>
        </p:txBody>
      </p:sp>
      <p:pic>
        <p:nvPicPr>
          <p:cNvPr id="4" name="Picture 3" descr="A white background with black text&#10;&#10;Description automatically generated">
            <a:extLst>
              <a:ext uri="{FF2B5EF4-FFF2-40B4-BE49-F238E27FC236}">
                <a16:creationId xmlns:a16="http://schemas.microsoft.com/office/drawing/2014/main" id="{A8369AA1-34B3-CD6D-8327-820D66801381}"/>
              </a:ext>
            </a:extLst>
          </p:cNvPr>
          <p:cNvPicPr>
            <a:picLocks noChangeAspect="1"/>
          </p:cNvPicPr>
          <p:nvPr/>
        </p:nvPicPr>
        <p:blipFill>
          <a:blip r:embed="rId4"/>
          <a:stretch>
            <a:fillRect/>
          </a:stretch>
        </p:blipFill>
        <p:spPr>
          <a:xfrm>
            <a:off x="1016705" y="5873573"/>
            <a:ext cx="5981700" cy="981075"/>
          </a:xfrm>
          <a:prstGeom prst="rect">
            <a:avLst/>
          </a:prstGeom>
        </p:spPr>
      </p:pic>
    </p:spTree>
    <p:extLst>
      <p:ext uri="{BB962C8B-B14F-4D97-AF65-F5344CB8AC3E}">
        <p14:creationId xmlns:p14="http://schemas.microsoft.com/office/powerpoint/2010/main" val="3310555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54E72-08C2-4A8B-4447-4F0524C30FA4}"/>
              </a:ext>
            </a:extLst>
          </p:cNvPr>
          <p:cNvSpPr>
            <a:spLocks noGrp="1"/>
          </p:cNvSpPr>
          <p:nvPr>
            <p:ph type="title"/>
          </p:nvPr>
        </p:nvSpPr>
        <p:spPr/>
        <p:txBody>
          <a:bodyPr/>
          <a:lstStyle/>
          <a:p>
            <a:r>
              <a:rPr lang="en-US" b="1"/>
              <a:t>Economic Climate Impact on AI</a:t>
            </a:r>
          </a:p>
        </p:txBody>
      </p:sp>
      <p:pic>
        <p:nvPicPr>
          <p:cNvPr id="4" name="Picture 3">
            <a:extLst>
              <a:ext uri="{FF2B5EF4-FFF2-40B4-BE49-F238E27FC236}">
                <a16:creationId xmlns:a16="http://schemas.microsoft.com/office/drawing/2014/main" id="{88ACD0A4-C6C0-8497-84C2-3A0BBC880234}"/>
              </a:ext>
            </a:extLst>
          </p:cNvPr>
          <p:cNvPicPr>
            <a:picLocks noChangeAspect="1"/>
          </p:cNvPicPr>
          <p:nvPr/>
        </p:nvPicPr>
        <p:blipFill>
          <a:blip r:embed="rId2"/>
          <a:stretch>
            <a:fillRect/>
          </a:stretch>
        </p:blipFill>
        <p:spPr>
          <a:xfrm>
            <a:off x="356375" y="1257159"/>
            <a:ext cx="6445704" cy="5512064"/>
          </a:xfrm>
          <a:prstGeom prst="rect">
            <a:avLst/>
          </a:prstGeom>
          <a:ln>
            <a:solidFill>
              <a:schemeClr val="accent1"/>
            </a:solidFill>
          </a:ln>
        </p:spPr>
      </p:pic>
    </p:spTree>
    <p:extLst>
      <p:ext uri="{BB962C8B-B14F-4D97-AF65-F5344CB8AC3E}">
        <p14:creationId xmlns:p14="http://schemas.microsoft.com/office/powerpoint/2010/main" val="264751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7096-3CB9-685A-BC16-AE351CBB727A}"/>
              </a:ext>
            </a:extLst>
          </p:cNvPr>
          <p:cNvSpPr>
            <a:spLocks noGrp="1"/>
          </p:cNvSpPr>
          <p:nvPr>
            <p:ph type="title"/>
          </p:nvPr>
        </p:nvSpPr>
        <p:spPr>
          <a:xfrm>
            <a:off x="350521" y="365127"/>
            <a:ext cx="8407399" cy="606424"/>
          </a:xfrm>
        </p:spPr>
        <p:txBody>
          <a:bodyPr>
            <a:noAutofit/>
          </a:bodyPr>
          <a:lstStyle/>
          <a:p>
            <a:r>
              <a:rPr lang="en-US" b="1"/>
              <a:t>Sample AI tools for the Literature Review Process</a:t>
            </a:r>
          </a:p>
        </p:txBody>
      </p:sp>
      <p:graphicFrame>
        <p:nvGraphicFramePr>
          <p:cNvPr id="4" name="Content Placeholder 3">
            <a:extLst>
              <a:ext uri="{FF2B5EF4-FFF2-40B4-BE49-F238E27FC236}">
                <a16:creationId xmlns:a16="http://schemas.microsoft.com/office/drawing/2014/main" id="{8D669EEF-E385-BE7E-721C-C6BC7102BCE3}"/>
              </a:ext>
            </a:extLst>
          </p:cNvPr>
          <p:cNvGraphicFramePr>
            <a:graphicFrameLocks noGrp="1"/>
          </p:cNvGraphicFramePr>
          <p:nvPr>
            <p:ph idx="1"/>
            <p:extLst>
              <p:ext uri="{D42A27DB-BD31-4B8C-83A1-F6EECF244321}">
                <p14:modId xmlns:p14="http://schemas.microsoft.com/office/powerpoint/2010/main" val="2778659411"/>
              </p:ext>
            </p:extLst>
          </p:nvPr>
        </p:nvGraphicFramePr>
        <p:xfrm>
          <a:off x="1281430" y="1221667"/>
          <a:ext cx="10910570" cy="5636333"/>
        </p:xfrm>
        <a:graphic>
          <a:graphicData uri="http://schemas.openxmlformats.org/drawingml/2006/table">
            <a:tbl>
              <a:tblPr firstRow="1" bandRow="1">
                <a:tableStyleId>{5C22544A-7EE6-4342-B048-85BDC9FD1C3A}</a:tableStyleId>
              </a:tblPr>
              <a:tblGrid>
                <a:gridCol w="2287266">
                  <a:extLst>
                    <a:ext uri="{9D8B030D-6E8A-4147-A177-3AD203B41FA5}">
                      <a16:colId xmlns:a16="http://schemas.microsoft.com/office/drawing/2014/main" val="1849892135"/>
                    </a:ext>
                  </a:extLst>
                </a:gridCol>
                <a:gridCol w="4311652">
                  <a:extLst>
                    <a:ext uri="{9D8B030D-6E8A-4147-A177-3AD203B41FA5}">
                      <a16:colId xmlns:a16="http://schemas.microsoft.com/office/drawing/2014/main" val="2264503526"/>
                    </a:ext>
                  </a:extLst>
                </a:gridCol>
                <a:gridCol w="4311652">
                  <a:extLst>
                    <a:ext uri="{9D8B030D-6E8A-4147-A177-3AD203B41FA5}">
                      <a16:colId xmlns:a16="http://schemas.microsoft.com/office/drawing/2014/main" val="1227350148"/>
                    </a:ext>
                  </a:extLst>
                </a:gridCol>
              </a:tblGrid>
              <a:tr h="385889">
                <a:tc>
                  <a:txBody>
                    <a:bodyPr/>
                    <a:lstStyle/>
                    <a:p>
                      <a:r>
                        <a:rPr lang="en-US"/>
                        <a:t>AI Tool</a:t>
                      </a:r>
                    </a:p>
                  </a:txBody>
                  <a:tcPr/>
                </a:tc>
                <a:tc>
                  <a:txBody>
                    <a:bodyPr/>
                    <a:lstStyle/>
                    <a:p>
                      <a:r>
                        <a:rPr lang="en-US"/>
                        <a:t>Description</a:t>
                      </a:r>
                    </a:p>
                  </a:txBody>
                  <a:tcPr/>
                </a:tc>
                <a:tc>
                  <a:txBody>
                    <a:bodyPr/>
                    <a:lstStyle/>
                    <a:p>
                      <a:r>
                        <a:rPr lang="en-US"/>
                        <a:t>How it Leverages ML , NLP , LLM</a:t>
                      </a:r>
                    </a:p>
                  </a:txBody>
                  <a:tcPr/>
                </a:tc>
                <a:extLst>
                  <a:ext uri="{0D108BD9-81ED-4DB2-BD59-A6C34878D82A}">
                    <a16:rowId xmlns:a16="http://schemas.microsoft.com/office/drawing/2014/main" val="3555228174"/>
                  </a:ext>
                </a:extLst>
              </a:tr>
              <a:tr h="1897288">
                <a:tc>
                  <a:txBody>
                    <a:bodyPr/>
                    <a:lstStyle/>
                    <a:p>
                      <a:r>
                        <a:rPr lang="en-US" sz="1400" b="1">
                          <a:latin typeface="Avenir Next LT Pro" panose="020B0504020202020204" pitchFamily="34" charset="0"/>
                        </a:rPr>
                        <a:t>ChatGPT</a:t>
                      </a:r>
                    </a:p>
                  </a:txBody>
                  <a:tcPr anchor="ctr"/>
                </a:tc>
                <a:tc>
                  <a:txBody>
                    <a:bodyPr/>
                    <a:lstStyle/>
                    <a:p>
                      <a:r>
                        <a:rPr lang="en-US" sz="1400">
                          <a:latin typeface="Avenir Next LT Pro" panose="020B0504020202020204" pitchFamily="34" charset="0"/>
                        </a:rPr>
                        <a:t>A versatile AI tool AI that understands and generates human-like text, supports the research and literature review process by providing insights, summarizing texts, and identifying key themes across a broad spectrum of topics</a:t>
                      </a:r>
                    </a:p>
                  </a:txBody>
                  <a:tcPr anchor="ctr"/>
                </a:tc>
                <a:tc>
                  <a:txBody>
                    <a:bodyPr/>
                    <a:lstStyle/>
                    <a:p>
                      <a:r>
                        <a:rPr lang="en-US" sz="1400">
                          <a:latin typeface="Avenir Next LT Pro" panose="020B0504020202020204" pitchFamily="34" charset="0"/>
                        </a:rPr>
                        <a:t>Uses Natural Language Processing (NLP) to understand and interpret human language, Machine Learning (ML) to learn from vast amounts of data and improve its responses over time, and operates as a Large Language Model (LLM) to generate human-like text based on the learned patterns and information from diverse text sources</a:t>
                      </a:r>
                    </a:p>
                  </a:txBody>
                  <a:tcPr anchor="ctr"/>
                </a:tc>
                <a:extLst>
                  <a:ext uri="{0D108BD9-81ED-4DB2-BD59-A6C34878D82A}">
                    <a16:rowId xmlns:a16="http://schemas.microsoft.com/office/drawing/2014/main" val="297517000"/>
                  </a:ext>
                </a:extLst>
              </a:tr>
              <a:tr h="838289">
                <a:tc>
                  <a:txBody>
                    <a:bodyPr/>
                    <a:lstStyle/>
                    <a:p>
                      <a:r>
                        <a:rPr lang="en-US" sz="1400" b="1">
                          <a:latin typeface="Avenir Next LT Pro" panose="020B0504020202020204" pitchFamily="34" charset="0"/>
                        </a:rPr>
                        <a:t>Elicit</a:t>
                      </a:r>
                      <a:endParaRPr lang="en-US" sz="1400">
                        <a:latin typeface="Avenir Next LT Pro" panose="020B0504020202020204" pitchFamily="34" charset="0"/>
                      </a:endParaRPr>
                    </a:p>
                  </a:txBody>
                  <a:tcPr anchor="ctr"/>
                </a:tc>
                <a:tc>
                  <a:txBody>
                    <a:bodyPr/>
                    <a:lstStyle/>
                    <a:p>
                      <a:r>
                        <a:rPr lang="en-US" sz="1400">
                          <a:latin typeface="Avenir Next LT Pro" panose="020B0504020202020204" pitchFamily="34" charset="0"/>
                        </a:rPr>
                        <a:t>A research tool that helps users discover, synthesize, and gather insights across academic papers quickly.</a:t>
                      </a:r>
                    </a:p>
                  </a:txBody>
                  <a:tcPr anchor="ctr"/>
                </a:tc>
                <a:tc>
                  <a:txBody>
                    <a:bodyPr/>
                    <a:lstStyle/>
                    <a:p>
                      <a:r>
                        <a:rPr lang="en-US" sz="1400">
                          <a:latin typeface="Avenir Next LT Pro" panose="020B0504020202020204" pitchFamily="34" charset="0"/>
                        </a:rPr>
                        <a:t>Uses NLP to extract structured data from unstructured text and ML to provide relevance-based search results.</a:t>
                      </a:r>
                    </a:p>
                  </a:txBody>
                  <a:tcPr anchor="ctr"/>
                </a:tc>
                <a:extLst>
                  <a:ext uri="{0D108BD9-81ED-4DB2-BD59-A6C34878D82A}">
                    <a16:rowId xmlns:a16="http://schemas.microsoft.com/office/drawing/2014/main" val="3889456164"/>
                  </a:ext>
                </a:extLst>
              </a:tr>
              <a:tr h="838289">
                <a:tc>
                  <a:txBody>
                    <a:bodyPr/>
                    <a:lstStyle/>
                    <a:p>
                      <a:r>
                        <a:rPr lang="en-US" sz="1400" b="1">
                          <a:latin typeface="Avenir Next LT Pro" panose="020B0504020202020204" pitchFamily="34" charset="0"/>
                        </a:rPr>
                        <a:t>Litmaps</a:t>
                      </a:r>
                      <a:endParaRPr lang="en-US" sz="1400">
                        <a:latin typeface="Avenir Next LT Pro" panose="020B0504020202020204" pitchFamily="34" charset="0"/>
                      </a:endParaRPr>
                    </a:p>
                  </a:txBody>
                  <a:tcPr anchor="ctr"/>
                </a:tc>
                <a:tc>
                  <a:txBody>
                    <a:bodyPr/>
                    <a:lstStyle/>
                    <a:p>
                      <a:r>
                        <a:rPr lang="en-US" sz="1400">
                          <a:latin typeface="Avenir Next LT Pro" panose="020B0504020202020204" pitchFamily="34" charset="0"/>
                        </a:rPr>
                        <a:t>A visualization tool that creates dynamic citation maps to track and explore research landscapes.</a:t>
                      </a:r>
                    </a:p>
                  </a:txBody>
                  <a:tcPr anchor="ctr"/>
                </a:tc>
                <a:tc>
                  <a:txBody>
                    <a:bodyPr/>
                    <a:lstStyle/>
                    <a:p>
                      <a:r>
                        <a:rPr lang="en-US" sz="1400">
                          <a:latin typeface="Avenir Next LT Pro" panose="020B0504020202020204" pitchFamily="34" charset="0"/>
                        </a:rPr>
                        <a:t>Employs NLP for smart filtering and topic modeling, and ML to update research maps based on new citations.</a:t>
                      </a:r>
                    </a:p>
                  </a:txBody>
                  <a:tcPr anchor="ctr"/>
                </a:tc>
                <a:extLst>
                  <a:ext uri="{0D108BD9-81ED-4DB2-BD59-A6C34878D82A}">
                    <a16:rowId xmlns:a16="http://schemas.microsoft.com/office/drawing/2014/main" val="528664412"/>
                  </a:ext>
                </a:extLst>
              </a:tr>
              <a:tr h="838289">
                <a:tc>
                  <a:txBody>
                    <a:bodyPr/>
                    <a:lstStyle/>
                    <a:p>
                      <a:r>
                        <a:rPr lang="en-US" sz="1400" b="1">
                          <a:latin typeface="Avenir Next LT Pro" panose="020B0504020202020204" pitchFamily="34" charset="0"/>
                        </a:rPr>
                        <a:t>Research Rabbit</a:t>
                      </a:r>
                      <a:endParaRPr lang="en-US" sz="1400">
                        <a:latin typeface="Avenir Next LT Pro" panose="020B0504020202020204" pitchFamily="34" charset="0"/>
                      </a:endParaRPr>
                    </a:p>
                  </a:txBody>
                  <a:tcPr anchor="ctr"/>
                </a:tc>
                <a:tc>
                  <a:txBody>
                    <a:bodyPr/>
                    <a:lstStyle/>
                    <a:p>
                      <a:r>
                        <a:rPr lang="en-US" sz="1400">
                          <a:latin typeface="Avenir Next LT Pro" panose="020B0504020202020204" pitchFamily="34" charset="0"/>
                        </a:rPr>
                        <a:t>A research discovery tool that creates a visual map of related work based on a starting paper.</a:t>
                      </a:r>
                    </a:p>
                  </a:txBody>
                  <a:tcPr anchor="ctr"/>
                </a:tc>
                <a:tc>
                  <a:txBody>
                    <a:bodyPr/>
                    <a:lstStyle/>
                    <a:p>
                      <a:r>
                        <a:rPr lang="en-US" sz="1400">
                          <a:latin typeface="Avenir Next LT Pro" panose="020B0504020202020204" pitchFamily="34" charset="0"/>
                        </a:rPr>
                        <a:t>Utilizes ML algorithms to suggest related articles and NLP for semantic analysis to understand document context.</a:t>
                      </a:r>
                    </a:p>
                  </a:txBody>
                  <a:tcPr anchor="ctr"/>
                </a:tc>
                <a:extLst>
                  <a:ext uri="{0D108BD9-81ED-4DB2-BD59-A6C34878D82A}">
                    <a16:rowId xmlns:a16="http://schemas.microsoft.com/office/drawing/2014/main" val="1445022780"/>
                  </a:ext>
                </a:extLst>
              </a:tr>
              <a:tr h="838289">
                <a:tc>
                  <a:txBody>
                    <a:bodyPr/>
                    <a:lstStyle/>
                    <a:p>
                      <a:r>
                        <a:rPr lang="en-US" sz="1400" b="1">
                          <a:latin typeface="Avenir Next LT Pro" panose="020B0504020202020204" pitchFamily="34" charset="0"/>
                        </a:rPr>
                        <a:t>Zotero</a:t>
                      </a:r>
                      <a:endParaRPr lang="en-US" sz="1400">
                        <a:latin typeface="Avenir Next LT Pro" panose="020B0504020202020204" pitchFamily="34" charset="0"/>
                      </a:endParaRPr>
                    </a:p>
                  </a:txBody>
                  <a:tcPr anchor="ctr"/>
                </a:tc>
                <a:tc>
                  <a:txBody>
                    <a:bodyPr/>
                    <a:lstStyle/>
                    <a:p>
                      <a:r>
                        <a:rPr lang="en-US" sz="1400">
                          <a:latin typeface="Avenir Next LT Pro" panose="020B0504020202020204" pitchFamily="34" charset="0"/>
                        </a:rPr>
                        <a:t>A free tool to collect, organize, cite, and share research.</a:t>
                      </a:r>
                    </a:p>
                  </a:txBody>
                  <a:tcPr anchor="ctr"/>
                </a:tc>
                <a:tc>
                  <a:txBody>
                    <a:bodyPr/>
                    <a:lstStyle/>
                    <a:p>
                      <a:r>
                        <a:rPr lang="en-US" sz="1400">
                          <a:latin typeface="Avenir Next LT Pro" panose="020B0504020202020204" pitchFamily="34" charset="0"/>
                        </a:rPr>
                        <a:t>Uses NLP to auto-extract bibliographic information from PDFs, websites, and other digital sources.</a:t>
                      </a:r>
                    </a:p>
                  </a:txBody>
                  <a:tcPr anchor="ctr"/>
                </a:tc>
                <a:extLst>
                  <a:ext uri="{0D108BD9-81ED-4DB2-BD59-A6C34878D82A}">
                    <a16:rowId xmlns:a16="http://schemas.microsoft.com/office/drawing/2014/main" val="2633884066"/>
                  </a:ext>
                </a:extLst>
              </a:tr>
            </a:tbl>
          </a:graphicData>
        </a:graphic>
      </p:graphicFrame>
    </p:spTree>
    <p:extLst>
      <p:ext uri="{BB962C8B-B14F-4D97-AF65-F5344CB8AC3E}">
        <p14:creationId xmlns:p14="http://schemas.microsoft.com/office/powerpoint/2010/main" val="1602861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54E72-08C2-4A8B-4447-4F0524C30FA4}"/>
              </a:ext>
            </a:extLst>
          </p:cNvPr>
          <p:cNvSpPr>
            <a:spLocks noGrp="1"/>
          </p:cNvSpPr>
          <p:nvPr>
            <p:ph type="title"/>
          </p:nvPr>
        </p:nvSpPr>
        <p:spPr/>
        <p:txBody>
          <a:bodyPr/>
          <a:lstStyle/>
          <a:p>
            <a:r>
              <a:rPr lang="en-US" b="1"/>
              <a:t>AI Preparedness Index</a:t>
            </a:r>
          </a:p>
        </p:txBody>
      </p:sp>
      <p:pic>
        <p:nvPicPr>
          <p:cNvPr id="5" name="Picture 4">
            <a:extLst>
              <a:ext uri="{FF2B5EF4-FFF2-40B4-BE49-F238E27FC236}">
                <a16:creationId xmlns:a16="http://schemas.microsoft.com/office/drawing/2014/main" id="{B3FD15FC-A868-0459-B50C-23AE80286E74}"/>
              </a:ext>
            </a:extLst>
          </p:cNvPr>
          <p:cNvPicPr>
            <a:picLocks noChangeAspect="1"/>
          </p:cNvPicPr>
          <p:nvPr/>
        </p:nvPicPr>
        <p:blipFill>
          <a:blip r:embed="rId3"/>
          <a:stretch>
            <a:fillRect/>
          </a:stretch>
        </p:blipFill>
        <p:spPr>
          <a:xfrm>
            <a:off x="455389" y="1215844"/>
            <a:ext cx="6398171" cy="5509291"/>
          </a:xfrm>
          <a:prstGeom prst="rect">
            <a:avLst/>
          </a:prstGeom>
          <a:ln>
            <a:solidFill>
              <a:schemeClr val="accent1"/>
            </a:solidFill>
          </a:ln>
        </p:spPr>
      </p:pic>
      <p:sp>
        <p:nvSpPr>
          <p:cNvPr id="6" name="TextBox 5">
            <a:extLst>
              <a:ext uri="{FF2B5EF4-FFF2-40B4-BE49-F238E27FC236}">
                <a16:creationId xmlns:a16="http://schemas.microsoft.com/office/drawing/2014/main" id="{10FA7AEF-1093-82A3-3E62-03BF9C4547DD}"/>
              </a:ext>
            </a:extLst>
          </p:cNvPr>
          <p:cNvSpPr txBox="1"/>
          <p:nvPr/>
        </p:nvSpPr>
        <p:spPr>
          <a:xfrm>
            <a:off x="6979920" y="1215844"/>
            <a:ext cx="5019040" cy="4282391"/>
          </a:xfrm>
          <a:prstGeom prst="rect">
            <a:avLst/>
          </a:prstGeom>
          <a:noFill/>
        </p:spPr>
        <p:txBody>
          <a:bodyPr wrap="square" lIns="91440" tIns="45720" rIns="91440" bIns="45720" rtlCol="0" anchor="t">
            <a:spAutoFit/>
          </a:bodyPr>
          <a:lstStyle/>
          <a:p>
            <a:pPr algn="ctr"/>
            <a:r>
              <a:rPr lang="en-US" sz="2400" b="1" dirty="0"/>
              <a:t>Implications</a:t>
            </a:r>
          </a:p>
          <a:p>
            <a:pPr marL="285750" indent="-285750">
              <a:lnSpc>
                <a:spcPct val="150000"/>
              </a:lnSpc>
              <a:buFont typeface="Arial" panose="020B0604020202020204" pitchFamily="34" charset="0"/>
              <a:buChar char="•"/>
            </a:pPr>
            <a:r>
              <a:rPr lang="en-US" sz="2400" dirty="0"/>
              <a:t>40 Percent of Global employment is exposed to AI in some manner. </a:t>
            </a:r>
            <a:endParaRPr lang="en-US" sz="2400" dirty="0">
              <a:cs typeface="Calibri"/>
            </a:endParaRPr>
          </a:p>
          <a:p>
            <a:pPr marL="285750" indent="-285750">
              <a:lnSpc>
                <a:spcPct val="150000"/>
              </a:lnSpc>
              <a:buFont typeface="Arial" panose="020B0604020202020204" pitchFamily="34" charset="0"/>
              <a:buChar char="•"/>
            </a:pPr>
            <a:r>
              <a:rPr lang="en-US" sz="2400" dirty="0"/>
              <a:t>Advanced Economies (AE) face both greater risks and benefits from AI adoption/integration. </a:t>
            </a:r>
            <a:endParaRPr lang="en-US" sz="2400" dirty="0">
              <a:cs typeface="Calibri"/>
            </a:endParaRPr>
          </a:p>
          <a:p>
            <a:pPr marL="285750" indent="-285750">
              <a:lnSpc>
                <a:spcPct val="150000"/>
              </a:lnSpc>
              <a:buFont typeface="Arial" panose="020B0604020202020204" pitchFamily="34" charset="0"/>
              <a:buChar char="•"/>
            </a:pPr>
            <a:r>
              <a:rPr lang="en-US" sz="2400" dirty="0"/>
              <a:t>60% of jobs in AE maybe impacted by AI. </a:t>
            </a:r>
            <a:endParaRPr lang="en-US" sz="2400" dirty="0">
              <a:cs typeface="Calibri"/>
            </a:endParaRPr>
          </a:p>
        </p:txBody>
      </p:sp>
    </p:spTree>
    <p:extLst>
      <p:ext uri="{BB962C8B-B14F-4D97-AF65-F5344CB8AC3E}">
        <p14:creationId xmlns:p14="http://schemas.microsoft.com/office/powerpoint/2010/main" val="2249571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A1C4E-0B96-44CF-1AFC-2A0A0477A2F3}"/>
              </a:ext>
            </a:extLst>
          </p:cNvPr>
          <p:cNvSpPr>
            <a:spLocks noGrp="1"/>
          </p:cNvSpPr>
          <p:nvPr>
            <p:ph type="title"/>
          </p:nvPr>
        </p:nvSpPr>
        <p:spPr>
          <a:xfrm>
            <a:off x="257452" y="362079"/>
            <a:ext cx="8500786" cy="609398"/>
          </a:xfrm>
        </p:spPr>
        <p:txBody>
          <a:bodyPr/>
          <a:lstStyle/>
          <a:p>
            <a:r>
              <a:rPr lang="en-US" sz="4400" b="1" dirty="0">
                <a:hlinkClick r:id="rId3"/>
              </a:rPr>
              <a:t>NIST GenAI Pilot</a:t>
            </a:r>
            <a:endParaRPr lang="en-US">
              <a:hlinkClick r:id="rId3"/>
            </a:endParaRPr>
          </a:p>
        </p:txBody>
      </p:sp>
      <p:sp>
        <p:nvSpPr>
          <p:cNvPr id="4" name="Content Placeholder 3">
            <a:extLst>
              <a:ext uri="{FF2B5EF4-FFF2-40B4-BE49-F238E27FC236}">
                <a16:creationId xmlns:a16="http://schemas.microsoft.com/office/drawing/2014/main" id="{3234112D-A4BE-EAEE-FC41-1C940052F863}"/>
              </a:ext>
            </a:extLst>
          </p:cNvPr>
          <p:cNvSpPr>
            <a:spLocks noGrp="1"/>
          </p:cNvSpPr>
          <p:nvPr>
            <p:ph idx="1"/>
          </p:nvPr>
        </p:nvSpPr>
        <p:spPr>
          <a:xfrm>
            <a:off x="372862" y="1460500"/>
            <a:ext cx="10980938" cy="4516108"/>
          </a:xfrm>
        </p:spPr>
        <p:txBody>
          <a:bodyPr/>
          <a:lstStyle/>
          <a:p>
            <a:r>
              <a:rPr lang="en-US"/>
              <a:t>Pilot Study aimed at measuring and understanding system behavior. </a:t>
            </a:r>
          </a:p>
          <a:p>
            <a:pPr marL="457200" indent="-457200">
              <a:buFont typeface="Arial" panose="020B0604020202020204" pitchFamily="34" charset="0"/>
              <a:buChar char="•"/>
            </a:pPr>
            <a:r>
              <a:rPr lang="en-US"/>
              <a:t>Discriminating between synthetic and human-generated content.</a:t>
            </a:r>
          </a:p>
          <a:p>
            <a:endParaRPr lang="en-US"/>
          </a:p>
          <a:p>
            <a:r>
              <a:rPr lang="en-US"/>
              <a:t>April 2024: </a:t>
            </a:r>
            <a:r>
              <a:rPr lang="en-US" err="1"/>
              <a:t>GenAI</a:t>
            </a:r>
            <a:r>
              <a:rPr lang="en-US"/>
              <a:t> Pilot Launch</a:t>
            </a:r>
          </a:p>
          <a:p>
            <a:r>
              <a:rPr lang="en-US"/>
              <a:t>May 2024: Registration Period Open</a:t>
            </a:r>
          </a:p>
          <a:p>
            <a:r>
              <a:rPr lang="en-US"/>
              <a:t>August 2024: Round 1 Submission Deadline</a:t>
            </a:r>
          </a:p>
          <a:p>
            <a:pPr marL="457200" indent="-457200">
              <a:buFont typeface="Arial" panose="020B0604020202020204" pitchFamily="34" charset="0"/>
              <a:buChar char="•"/>
            </a:pPr>
            <a:endParaRPr lang="en-US"/>
          </a:p>
          <a:p>
            <a:endParaRPr lang="en-US"/>
          </a:p>
          <a:p>
            <a:pPr marL="457200" indent="-457200">
              <a:buFont typeface="Arial" panose="020B0604020202020204" pitchFamily="34" charset="0"/>
              <a:buChar char="•"/>
            </a:pPr>
            <a:endParaRPr lang="en-US"/>
          </a:p>
        </p:txBody>
      </p:sp>
      <p:pic>
        <p:nvPicPr>
          <p:cNvPr id="2" name="Picture 1" descr="A screenshot of a computer&#10;&#10;Description automatically generated">
            <a:extLst>
              <a:ext uri="{FF2B5EF4-FFF2-40B4-BE49-F238E27FC236}">
                <a16:creationId xmlns:a16="http://schemas.microsoft.com/office/drawing/2014/main" id="{6E3B6E42-34F9-BCF9-F91A-A4387CA8116E}"/>
              </a:ext>
            </a:extLst>
          </p:cNvPr>
          <p:cNvPicPr>
            <a:picLocks noChangeAspect="1"/>
          </p:cNvPicPr>
          <p:nvPr/>
        </p:nvPicPr>
        <p:blipFill>
          <a:blip r:embed="rId4"/>
          <a:stretch>
            <a:fillRect/>
          </a:stretch>
        </p:blipFill>
        <p:spPr>
          <a:xfrm>
            <a:off x="6699939" y="3716097"/>
            <a:ext cx="5491972" cy="3149541"/>
          </a:xfrm>
          <a:prstGeom prst="rect">
            <a:avLst/>
          </a:prstGeom>
        </p:spPr>
      </p:pic>
    </p:spTree>
    <p:extLst>
      <p:ext uri="{BB962C8B-B14F-4D97-AF65-F5344CB8AC3E}">
        <p14:creationId xmlns:p14="http://schemas.microsoft.com/office/powerpoint/2010/main" val="3680064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A1C4E-0B96-44CF-1AFC-2A0A0477A2F3}"/>
              </a:ext>
            </a:extLst>
          </p:cNvPr>
          <p:cNvSpPr>
            <a:spLocks noGrp="1"/>
          </p:cNvSpPr>
          <p:nvPr>
            <p:ph type="title"/>
          </p:nvPr>
        </p:nvSpPr>
        <p:spPr>
          <a:xfrm>
            <a:off x="257452" y="362079"/>
            <a:ext cx="8500786" cy="609398"/>
          </a:xfrm>
        </p:spPr>
        <p:txBody>
          <a:bodyPr/>
          <a:lstStyle/>
          <a:p>
            <a:r>
              <a:rPr lang="en-US" sz="4400" b="1"/>
              <a:t>NIST </a:t>
            </a:r>
            <a:r>
              <a:rPr lang="en-US" sz="4400" b="1" err="1"/>
              <a:t>GenAI</a:t>
            </a:r>
            <a:r>
              <a:rPr lang="en-US" sz="4400" b="1"/>
              <a:t> Pilot Timeline</a:t>
            </a:r>
            <a:endParaRPr lang="en-US"/>
          </a:p>
        </p:txBody>
      </p:sp>
      <p:pic>
        <p:nvPicPr>
          <p:cNvPr id="9" name="Picture 8">
            <a:extLst>
              <a:ext uri="{FF2B5EF4-FFF2-40B4-BE49-F238E27FC236}">
                <a16:creationId xmlns:a16="http://schemas.microsoft.com/office/drawing/2014/main" id="{D1A9FF68-04C8-5E8A-0528-3A0B1E71F3C6}"/>
              </a:ext>
            </a:extLst>
          </p:cNvPr>
          <p:cNvPicPr>
            <a:picLocks noChangeAspect="1"/>
          </p:cNvPicPr>
          <p:nvPr/>
        </p:nvPicPr>
        <p:blipFill>
          <a:blip r:embed="rId3"/>
          <a:stretch>
            <a:fillRect/>
          </a:stretch>
        </p:blipFill>
        <p:spPr>
          <a:xfrm>
            <a:off x="1676400" y="1241360"/>
            <a:ext cx="10515600" cy="5616640"/>
          </a:xfrm>
          <a:prstGeom prst="rect">
            <a:avLst/>
          </a:prstGeom>
        </p:spPr>
      </p:pic>
    </p:spTree>
    <p:extLst>
      <p:ext uri="{BB962C8B-B14F-4D97-AF65-F5344CB8AC3E}">
        <p14:creationId xmlns:p14="http://schemas.microsoft.com/office/powerpoint/2010/main" val="33399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olice car&#10;&#10;Description automatically generated">
            <a:extLst>
              <a:ext uri="{FF2B5EF4-FFF2-40B4-BE49-F238E27FC236}">
                <a16:creationId xmlns:a16="http://schemas.microsoft.com/office/drawing/2014/main" id="{38269C29-EA63-2F4A-EC99-A89F375AAA8D}"/>
              </a:ext>
            </a:extLst>
          </p:cNvPr>
          <p:cNvPicPr>
            <a:picLocks noGrp="1" noChangeAspect="1"/>
          </p:cNvPicPr>
          <p:nvPr>
            <p:ph sz="half" idx="2"/>
          </p:nvPr>
        </p:nvPicPr>
        <p:blipFill>
          <a:blip r:embed="rId3"/>
          <a:stretch>
            <a:fillRect/>
          </a:stretch>
        </p:blipFill>
        <p:spPr>
          <a:xfrm>
            <a:off x="6100313" y="2654190"/>
            <a:ext cx="5814204" cy="1831566"/>
          </a:xfrm>
        </p:spPr>
      </p:pic>
      <p:sp>
        <p:nvSpPr>
          <p:cNvPr id="4" name="Title 3">
            <a:extLst>
              <a:ext uri="{FF2B5EF4-FFF2-40B4-BE49-F238E27FC236}">
                <a16:creationId xmlns:a16="http://schemas.microsoft.com/office/drawing/2014/main" id="{8702C961-8A65-1EE9-E6DE-A03BE6B21902}"/>
              </a:ext>
            </a:extLst>
          </p:cNvPr>
          <p:cNvSpPr>
            <a:spLocks noGrp="1"/>
          </p:cNvSpPr>
          <p:nvPr>
            <p:ph type="title"/>
          </p:nvPr>
        </p:nvSpPr>
        <p:spPr/>
        <p:txBody>
          <a:bodyPr/>
          <a:lstStyle/>
          <a:p>
            <a:r>
              <a:rPr lang="en-US" b="1"/>
              <a:t>Anecdotal Funding Opportunity</a:t>
            </a:r>
          </a:p>
        </p:txBody>
      </p:sp>
      <p:pic>
        <p:nvPicPr>
          <p:cNvPr id="6" name="Content Placeholder 5" descr="A text on a white background&#10;&#10;Description automatically generated">
            <a:extLst>
              <a:ext uri="{FF2B5EF4-FFF2-40B4-BE49-F238E27FC236}">
                <a16:creationId xmlns:a16="http://schemas.microsoft.com/office/drawing/2014/main" id="{36BA6951-25F9-1241-98C6-D4353B786130}"/>
              </a:ext>
            </a:extLst>
          </p:cNvPr>
          <p:cNvPicPr>
            <a:picLocks noGrp="1" noChangeAspect="1"/>
          </p:cNvPicPr>
          <p:nvPr>
            <p:ph sz="half" idx="1"/>
          </p:nvPr>
        </p:nvPicPr>
        <p:blipFill>
          <a:blip r:embed="rId4"/>
          <a:stretch>
            <a:fillRect/>
          </a:stretch>
        </p:blipFill>
        <p:spPr>
          <a:xfrm>
            <a:off x="405472" y="1264909"/>
            <a:ext cx="5428829" cy="4912054"/>
          </a:xfrm>
        </p:spPr>
      </p:pic>
      <p:sp>
        <p:nvSpPr>
          <p:cNvPr id="7" name="TextBox 6">
            <a:extLst>
              <a:ext uri="{FF2B5EF4-FFF2-40B4-BE49-F238E27FC236}">
                <a16:creationId xmlns:a16="http://schemas.microsoft.com/office/drawing/2014/main" id="{2D8BE1B1-D526-70F1-7980-F32AE249904F}"/>
              </a:ext>
            </a:extLst>
          </p:cNvPr>
          <p:cNvSpPr txBox="1"/>
          <p:nvPr/>
        </p:nvSpPr>
        <p:spPr>
          <a:xfrm>
            <a:off x="3701063" y="6329909"/>
            <a:ext cx="30040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https://sparq.stanford.edu/</a:t>
            </a:r>
            <a:endParaRPr lang="en-US" dirty="0"/>
          </a:p>
        </p:txBody>
      </p:sp>
    </p:spTree>
    <p:extLst>
      <p:ext uri="{BB962C8B-B14F-4D97-AF65-F5344CB8AC3E}">
        <p14:creationId xmlns:p14="http://schemas.microsoft.com/office/powerpoint/2010/main" val="61349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D2881-58AB-CE1D-C6D5-7020C69DD601}"/>
              </a:ext>
            </a:extLst>
          </p:cNvPr>
          <p:cNvSpPr>
            <a:spLocks noGrp="1"/>
          </p:cNvSpPr>
          <p:nvPr>
            <p:ph sz="half" idx="1"/>
          </p:nvPr>
        </p:nvSpPr>
        <p:spPr>
          <a:xfrm>
            <a:off x="464389" y="1825625"/>
            <a:ext cx="5627297" cy="4588949"/>
          </a:xfrm>
        </p:spPr>
        <p:txBody>
          <a:bodyPr vert="horz" wrap="square" lIns="0" tIns="0" rIns="0" bIns="0" rtlCol="0" anchor="t">
            <a:spAutoFit/>
          </a:bodyPr>
          <a:lstStyle/>
          <a:p>
            <a:r>
              <a:rPr lang="en-US" b="1" dirty="0">
                <a:cs typeface="Calibri"/>
              </a:rPr>
              <a:t>NSF/NAIAC</a:t>
            </a:r>
          </a:p>
          <a:p>
            <a:r>
              <a:rPr lang="en-US" sz="2200" dirty="0">
                <a:cs typeface="Calibri"/>
                <a:hlinkClick r:id="rId2"/>
              </a:rPr>
              <a:t>Recommendation: StatewideRepositories</a:t>
            </a:r>
            <a:endParaRPr lang="en-US" sz="2200" dirty="0">
              <a:cs typeface="Calibri"/>
            </a:endParaRPr>
          </a:p>
          <a:p>
            <a:r>
              <a:rPr lang="en-US" sz="2200" dirty="0">
                <a:cs typeface="Calibri"/>
                <a:hlinkClick r:id="rId3"/>
              </a:rPr>
              <a:t>Recommendation: Harnessing AI for Scientific Progress</a:t>
            </a:r>
            <a:r>
              <a:rPr lang="en-US" sz="2200" dirty="0">
                <a:cs typeface="Calibri"/>
              </a:rPr>
              <a:t> </a:t>
            </a:r>
          </a:p>
          <a:p>
            <a:r>
              <a:rPr lang="en-US" sz="2200" dirty="0">
                <a:cs typeface="Calibri"/>
                <a:hlinkClick r:id="rId4"/>
              </a:rPr>
              <a:t>Recommendation: Reporting Use of High-Risk AI</a:t>
            </a:r>
            <a:endParaRPr lang="en-US" sz="2200" dirty="0">
              <a:cs typeface="Calibri"/>
            </a:endParaRPr>
          </a:p>
          <a:p>
            <a:r>
              <a:rPr lang="en-US" sz="2200" dirty="0">
                <a:cs typeface="Calibri"/>
                <a:hlinkClick r:id="rId5"/>
              </a:rPr>
              <a:t>Finding: Positive Impact on Science and Medicine</a:t>
            </a:r>
            <a:endParaRPr lang="en-US" sz="2200" dirty="0">
              <a:cs typeface="Calibri"/>
            </a:endParaRPr>
          </a:p>
          <a:p>
            <a:r>
              <a:rPr lang="en-US" sz="2200" dirty="0">
                <a:cs typeface="Calibri"/>
                <a:hlinkClick r:id="rId3"/>
              </a:rPr>
              <a:t>Recommendation: AI for Scientific Progress</a:t>
            </a:r>
            <a:r>
              <a:rPr lang="en-US" sz="2200" dirty="0">
                <a:cs typeface="Calibri"/>
              </a:rPr>
              <a:t> </a:t>
            </a:r>
          </a:p>
          <a:p>
            <a:r>
              <a:rPr lang="en-US" sz="2200" dirty="0">
                <a:cs typeface="Calibri"/>
                <a:hlinkClick r:id="rId6"/>
              </a:rPr>
              <a:t>Findings and Recommendation: AI Safety</a:t>
            </a:r>
            <a:endParaRPr lang="en-US" sz="2200" dirty="0">
              <a:cs typeface="Calibri"/>
            </a:endParaRPr>
          </a:p>
          <a:p>
            <a:r>
              <a:rPr lang="en-US" sz="2200" dirty="0">
                <a:cs typeface="Calibri"/>
                <a:hlinkClick r:id="rId7"/>
              </a:rPr>
              <a:t>NSF AI Institutes</a:t>
            </a:r>
            <a:endParaRPr lang="en-US" sz="2200" dirty="0">
              <a:cs typeface="Calibri"/>
            </a:endParaRPr>
          </a:p>
          <a:p>
            <a:r>
              <a:rPr lang="en-US" sz="2200" dirty="0">
                <a:cs typeface="Calibri"/>
                <a:hlinkClick r:id="rId8"/>
              </a:rPr>
              <a:t>NSF Funding Search</a:t>
            </a:r>
            <a:r>
              <a:rPr lang="en-US" sz="2200" dirty="0">
                <a:cs typeface="Calibri"/>
              </a:rPr>
              <a:t> </a:t>
            </a:r>
          </a:p>
          <a:p>
            <a:r>
              <a:rPr lang="en-US" sz="2200" dirty="0">
                <a:cs typeface="Calibri"/>
                <a:hlinkClick r:id="rId9"/>
              </a:rPr>
              <a:t>Government Use of AI</a:t>
            </a:r>
            <a:endParaRPr lang="en-US" sz="2200" dirty="0">
              <a:cs typeface="Calibri"/>
            </a:endParaRPr>
          </a:p>
        </p:txBody>
      </p:sp>
      <p:sp>
        <p:nvSpPr>
          <p:cNvPr id="3" name="Content Placeholder 2">
            <a:extLst>
              <a:ext uri="{FF2B5EF4-FFF2-40B4-BE49-F238E27FC236}">
                <a16:creationId xmlns:a16="http://schemas.microsoft.com/office/drawing/2014/main" id="{3A85004B-5F7E-0C58-045E-4A4271A1D587}"/>
              </a:ext>
            </a:extLst>
          </p:cNvPr>
          <p:cNvSpPr>
            <a:spLocks noGrp="1"/>
          </p:cNvSpPr>
          <p:nvPr>
            <p:ph sz="half" idx="2"/>
          </p:nvPr>
        </p:nvSpPr>
        <p:spPr>
          <a:xfrm>
            <a:off x="6172200" y="1825625"/>
            <a:ext cx="5181600" cy="2839752"/>
          </a:xfrm>
        </p:spPr>
        <p:txBody>
          <a:bodyPr vert="horz" lIns="0" tIns="0" rIns="0" bIns="0" rtlCol="0" anchor="t">
            <a:spAutoFit/>
          </a:bodyPr>
          <a:lstStyle/>
          <a:p>
            <a:r>
              <a:rPr lang="en-US" b="1" dirty="0">
                <a:cs typeface="Calibri"/>
              </a:rPr>
              <a:t>Additional Resources</a:t>
            </a:r>
          </a:p>
          <a:p>
            <a:r>
              <a:rPr lang="en-US" dirty="0">
                <a:cs typeface="Calibri"/>
                <a:hlinkClick r:id="rId10"/>
              </a:rPr>
              <a:t>Computing Community Consortium</a:t>
            </a:r>
            <a:endParaRPr lang="en-US" dirty="0">
              <a:cs typeface="Calibri"/>
            </a:endParaRPr>
          </a:p>
          <a:p>
            <a:r>
              <a:rPr lang="en-US" dirty="0">
                <a:cs typeface="Calibri"/>
                <a:hlinkClick r:id="rId11"/>
              </a:rPr>
              <a:t>American Association for the Advancement of Science</a:t>
            </a:r>
            <a:endParaRPr lang="en-US" dirty="0">
              <a:cs typeface="Calibri"/>
            </a:endParaRPr>
          </a:p>
          <a:p>
            <a:r>
              <a:rPr lang="en-US" dirty="0">
                <a:cs typeface="Calibri"/>
                <a:hlinkClick r:id="rId12"/>
              </a:rPr>
              <a:t>City of Boston AI Guidelines</a:t>
            </a:r>
          </a:p>
          <a:p>
            <a:r>
              <a:rPr lang="en-US" dirty="0">
                <a:cs typeface="Calibri"/>
                <a:hlinkClick r:id="rId13"/>
              </a:rPr>
              <a:t>Stanford SPARQ</a:t>
            </a:r>
            <a:r>
              <a:rPr lang="en-US" dirty="0">
                <a:cs typeface="Calibri"/>
              </a:rPr>
              <a:t> </a:t>
            </a:r>
          </a:p>
        </p:txBody>
      </p:sp>
      <p:sp>
        <p:nvSpPr>
          <p:cNvPr id="4" name="Title 3">
            <a:extLst>
              <a:ext uri="{FF2B5EF4-FFF2-40B4-BE49-F238E27FC236}">
                <a16:creationId xmlns:a16="http://schemas.microsoft.com/office/drawing/2014/main" id="{8702C961-8A65-1EE9-E6DE-A03BE6B21902}"/>
              </a:ext>
            </a:extLst>
          </p:cNvPr>
          <p:cNvSpPr>
            <a:spLocks noGrp="1"/>
          </p:cNvSpPr>
          <p:nvPr>
            <p:ph type="title"/>
          </p:nvPr>
        </p:nvSpPr>
        <p:spPr/>
        <p:txBody>
          <a:bodyPr/>
          <a:lstStyle/>
          <a:p>
            <a:r>
              <a:rPr lang="en-US" b="1" dirty="0"/>
              <a:t>External Resources</a:t>
            </a:r>
            <a:endParaRPr lang="en-US" b="1" dirty="0">
              <a:cs typeface="Calibri Light"/>
            </a:endParaRPr>
          </a:p>
        </p:txBody>
      </p:sp>
    </p:spTree>
    <p:extLst>
      <p:ext uri="{BB962C8B-B14F-4D97-AF65-F5344CB8AC3E}">
        <p14:creationId xmlns:p14="http://schemas.microsoft.com/office/powerpoint/2010/main" val="2226763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D2881-58AB-CE1D-C6D5-7020C69DD601}"/>
              </a:ext>
            </a:extLst>
          </p:cNvPr>
          <p:cNvSpPr>
            <a:spLocks noGrp="1"/>
          </p:cNvSpPr>
          <p:nvPr>
            <p:ph sz="half" idx="1"/>
          </p:nvPr>
        </p:nvSpPr>
        <p:spPr>
          <a:xfrm>
            <a:off x="464389" y="1825625"/>
            <a:ext cx="10601863" cy="4949047"/>
          </a:xfrm>
        </p:spPr>
        <p:txBody>
          <a:bodyPr vert="horz" wrap="square" lIns="0" tIns="0" rIns="0" bIns="0" rtlCol="0" anchor="t">
            <a:spAutoFit/>
          </a:bodyPr>
          <a:lstStyle/>
          <a:p>
            <a:r>
              <a:rPr lang="en-US" b="1" dirty="0">
                <a:cs typeface="Calibri"/>
              </a:rPr>
              <a:t>Research and Innovation: </a:t>
            </a:r>
            <a:endParaRPr lang="en-US" dirty="0"/>
          </a:p>
          <a:p>
            <a:r>
              <a:rPr lang="en-US" dirty="0">
                <a:ea typeface="+mn-lt"/>
                <a:cs typeface="+mn-lt"/>
                <a:hlinkClick r:id="rId2"/>
              </a:rPr>
              <a:t>SPIN (Funding Opportunity Search Database)</a:t>
            </a:r>
            <a:endParaRPr lang="en-US"/>
          </a:p>
          <a:p>
            <a:endParaRPr lang="en-US" dirty="0">
              <a:cs typeface="Calibri"/>
            </a:endParaRPr>
          </a:p>
          <a:p>
            <a:r>
              <a:rPr lang="en-US" b="1" dirty="0">
                <a:cs typeface="Calibri"/>
                <a:hlinkClick r:id="rId3"/>
              </a:rPr>
              <a:t>Internal Funding Opportunities</a:t>
            </a:r>
          </a:p>
          <a:p>
            <a:r>
              <a:rPr lang="en-US" dirty="0">
                <a:cs typeface="Calibri"/>
              </a:rPr>
              <a:t>Research Momentum Fund</a:t>
            </a:r>
          </a:p>
          <a:p>
            <a:r>
              <a:rPr lang="en-US" dirty="0">
                <a:cs typeface="Calibri"/>
              </a:rPr>
              <a:t>Translational Research Grants</a:t>
            </a:r>
          </a:p>
          <a:p>
            <a:r>
              <a:rPr lang="en-US" dirty="0">
                <a:cs typeface="Calibri"/>
              </a:rPr>
              <a:t>Interdisciplinary Research Seminar Series </a:t>
            </a:r>
          </a:p>
          <a:p>
            <a:endParaRPr lang="en-US" dirty="0">
              <a:cs typeface="Calibri"/>
            </a:endParaRPr>
          </a:p>
          <a:p>
            <a:r>
              <a:rPr lang="en-US" b="1" dirty="0">
                <a:cs typeface="Calibri"/>
              </a:rPr>
              <a:t>Contact: </a:t>
            </a:r>
            <a:r>
              <a:rPr lang="en-US" b="1" dirty="0">
                <a:cs typeface="Calibri"/>
                <a:hlinkClick r:id="rId4"/>
              </a:rPr>
              <a:t>Research@uncw.edu</a:t>
            </a:r>
            <a:r>
              <a:rPr lang="en-US" b="1" dirty="0">
                <a:cs typeface="Calibri"/>
              </a:rPr>
              <a:t> </a:t>
            </a:r>
            <a:endParaRPr lang="en-US" dirty="0">
              <a:cs typeface="Calibri"/>
            </a:endParaRPr>
          </a:p>
          <a:p>
            <a:endParaRPr lang="en-US" sz="2200" dirty="0">
              <a:cs typeface="Calibri"/>
            </a:endParaRPr>
          </a:p>
        </p:txBody>
      </p:sp>
      <p:sp>
        <p:nvSpPr>
          <p:cNvPr id="4" name="Title 3">
            <a:extLst>
              <a:ext uri="{FF2B5EF4-FFF2-40B4-BE49-F238E27FC236}">
                <a16:creationId xmlns:a16="http://schemas.microsoft.com/office/drawing/2014/main" id="{8702C961-8A65-1EE9-E6DE-A03BE6B21902}"/>
              </a:ext>
            </a:extLst>
          </p:cNvPr>
          <p:cNvSpPr>
            <a:spLocks noGrp="1"/>
          </p:cNvSpPr>
          <p:nvPr>
            <p:ph type="title"/>
          </p:nvPr>
        </p:nvSpPr>
        <p:spPr/>
        <p:txBody>
          <a:bodyPr/>
          <a:lstStyle/>
          <a:p>
            <a:r>
              <a:rPr lang="en-US" b="1" dirty="0"/>
              <a:t>Internal Resources</a:t>
            </a:r>
            <a:endParaRPr lang="en-US" b="1" dirty="0">
              <a:cs typeface="Calibri Light"/>
            </a:endParaRPr>
          </a:p>
        </p:txBody>
      </p:sp>
    </p:spTree>
    <p:extLst>
      <p:ext uri="{BB962C8B-B14F-4D97-AF65-F5344CB8AC3E}">
        <p14:creationId xmlns:p14="http://schemas.microsoft.com/office/powerpoint/2010/main" val="107053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C92E52-3124-664C-5898-8C73E84D765A}"/>
              </a:ext>
            </a:extLst>
          </p:cNvPr>
          <p:cNvSpPr>
            <a:spLocks noGrp="1"/>
          </p:cNvSpPr>
          <p:nvPr>
            <p:ph idx="1"/>
          </p:nvPr>
        </p:nvSpPr>
        <p:spPr>
          <a:xfrm>
            <a:off x="838200" y="2334217"/>
            <a:ext cx="10515600" cy="830997"/>
          </a:xfrm>
        </p:spPr>
        <p:txBody>
          <a:bodyPr/>
          <a:lstStyle/>
          <a:p>
            <a:pPr algn="ctr"/>
            <a:r>
              <a:rPr lang="en-US" sz="6000"/>
              <a:t>Questions? </a:t>
            </a:r>
          </a:p>
        </p:txBody>
      </p:sp>
    </p:spTree>
    <p:extLst>
      <p:ext uri="{BB962C8B-B14F-4D97-AF65-F5344CB8AC3E}">
        <p14:creationId xmlns:p14="http://schemas.microsoft.com/office/powerpoint/2010/main" val="411830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5451-0552-1A0B-F07C-79FA1F29E0DB}"/>
              </a:ext>
            </a:extLst>
          </p:cNvPr>
          <p:cNvSpPr>
            <a:spLocks noGrp="1"/>
          </p:cNvSpPr>
          <p:nvPr>
            <p:ph type="title"/>
          </p:nvPr>
        </p:nvSpPr>
        <p:spPr>
          <a:xfrm>
            <a:off x="213360" y="362079"/>
            <a:ext cx="8544878" cy="609398"/>
          </a:xfrm>
        </p:spPr>
        <p:txBody>
          <a:bodyPr/>
          <a:lstStyle/>
          <a:p>
            <a:r>
              <a:rPr lang="en-US" b="1"/>
              <a:t>AI powered /Features in Lib Databases</a:t>
            </a:r>
          </a:p>
        </p:txBody>
      </p:sp>
      <p:sp>
        <p:nvSpPr>
          <p:cNvPr id="3" name="Content Placeholder 2">
            <a:extLst>
              <a:ext uri="{FF2B5EF4-FFF2-40B4-BE49-F238E27FC236}">
                <a16:creationId xmlns:a16="http://schemas.microsoft.com/office/drawing/2014/main" id="{946240BB-BB0C-F845-4E67-46BF5498F0EE}"/>
              </a:ext>
            </a:extLst>
          </p:cNvPr>
          <p:cNvSpPr>
            <a:spLocks noGrp="1"/>
          </p:cNvSpPr>
          <p:nvPr>
            <p:ph idx="1"/>
          </p:nvPr>
        </p:nvSpPr>
        <p:spPr/>
        <p:txBody>
          <a:bodyPr/>
          <a:lstStyle/>
          <a:p>
            <a:pPr marL="0" indent="0">
              <a:buNone/>
            </a:pPr>
            <a:r>
              <a:rPr lang="en-US">
                <a:latin typeface="Avenir Next LT Pro" panose="020B0504020202020204" pitchFamily="34" charset="0"/>
              </a:rPr>
              <a:t>Beta testing tool within JSTOR</a:t>
            </a:r>
          </a:p>
          <a:p>
            <a:pPr marL="0" indent="0">
              <a:buNone/>
            </a:pPr>
            <a:r>
              <a:rPr lang="en-US">
                <a:latin typeface="Avenir Next LT Pro" panose="020B0504020202020204" pitchFamily="34" charset="0"/>
              </a:rPr>
              <a:t>SCOPUS</a:t>
            </a:r>
          </a:p>
          <a:p>
            <a:pPr marL="0" indent="0">
              <a:buNone/>
            </a:pPr>
            <a:r>
              <a:rPr lang="en-US">
                <a:latin typeface="Avenir Next LT Pro" panose="020B0504020202020204" pitchFamily="34" charset="0"/>
              </a:rPr>
              <a:t>EBSCO (Coming soon)</a:t>
            </a:r>
          </a:p>
          <a:p>
            <a:pPr marL="0" indent="0">
              <a:buNone/>
            </a:pPr>
            <a:r>
              <a:rPr lang="en-US">
                <a:latin typeface="Avenir Next LT Pro" panose="020B0504020202020204" pitchFamily="34" charset="0"/>
              </a:rPr>
              <a:t>Web of Science ( Sept 2024)</a:t>
            </a:r>
          </a:p>
          <a:p>
            <a:pPr marL="0" indent="0">
              <a:buNone/>
            </a:pPr>
            <a:r>
              <a:rPr lang="en-US">
                <a:latin typeface="Avenir Next LT Pro" panose="020B0504020202020204" pitchFamily="34" charset="0"/>
              </a:rPr>
              <a:t>ProQuest Research Assistant (</a:t>
            </a:r>
            <a:r>
              <a:rPr lang="en-US">
                <a:latin typeface="Avenir Next LT Pro" panose="020B0504020202020204" pitchFamily="34" charset="0"/>
                <a:hlinkClick r:id="rId2"/>
              </a:rPr>
              <a:t>pq1devpartners@clarivate.com</a:t>
            </a:r>
            <a:r>
              <a:rPr lang="en-US">
                <a:latin typeface="Avenir Next LT Pro" panose="020B0504020202020204" pitchFamily="34" charset="0"/>
              </a:rPr>
              <a:t>)</a:t>
            </a:r>
          </a:p>
          <a:p>
            <a:pPr marL="0" indent="0">
              <a:buNone/>
            </a:pPr>
            <a:r>
              <a:rPr lang="en-US"/>
              <a:t>Get Full Text with </a:t>
            </a:r>
            <a:r>
              <a:rPr lang="en-US" err="1"/>
              <a:t>LibKey</a:t>
            </a:r>
            <a:endParaRPr lang="en-US"/>
          </a:p>
          <a:p>
            <a:pPr marL="0" indent="0">
              <a:buNone/>
            </a:pPr>
            <a:endParaRPr lang="en-US"/>
          </a:p>
          <a:p>
            <a:endParaRPr lang="en-US"/>
          </a:p>
        </p:txBody>
      </p:sp>
      <p:pic>
        <p:nvPicPr>
          <p:cNvPr id="5" name="Picture 4" descr="A green and white logo&#10;&#10;Description automatically generated">
            <a:extLst>
              <a:ext uri="{FF2B5EF4-FFF2-40B4-BE49-F238E27FC236}">
                <a16:creationId xmlns:a16="http://schemas.microsoft.com/office/drawing/2014/main" id="{50737EA2-270D-6E16-DC96-EF9C56BAD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018" y="4421497"/>
            <a:ext cx="1691428" cy="1879364"/>
          </a:xfrm>
          <a:prstGeom prst="rect">
            <a:avLst/>
          </a:prstGeom>
        </p:spPr>
      </p:pic>
    </p:spTree>
    <p:extLst>
      <p:ext uri="{BB962C8B-B14F-4D97-AF65-F5344CB8AC3E}">
        <p14:creationId xmlns:p14="http://schemas.microsoft.com/office/powerpoint/2010/main" val="148393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4073-BD54-82AA-6557-A2A81D324EBE}"/>
              </a:ext>
            </a:extLst>
          </p:cNvPr>
          <p:cNvSpPr>
            <a:spLocks noGrp="1"/>
          </p:cNvSpPr>
          <p:nvPr>
            <p:ph type="title"/>
          </p:nvPr>
        </p:nvSpPr>
        <p:spPr/>
        <p:txBody>
          <a:bodyPr/>
          <a:lstStyle/>
          <a:p>
            <a:r>
              <a:rPr lang="en-US" b="1"/>
              <a:t>Keywords Vs Prompts</a:t>
            </a:r>
          </a:p>
        </p:txBody>
      </p:sp>
      <p:graphicFrame>
        <p:nvGraphicFramePr>
          <p:cNvPr id="4" name="Content Placeholder 3">
            <a:extLst>
              <a:ext uri="{FF2B5EF4-FFF2-40B4-BE49-F238E27FC236}">
                <a16:creationId xmlns:a16="http://schemas.microsoft.com/office/drawing/2014/main" id="{045ADB56-D183-2F50-764A-74E06192A0A5}"/>
              </a:ext>
            </a:extLst>
          </p:cNvPr>
          <p:cNvGraphicFramePr>
            <a:graphicFrameLocks noGrp="1"/>
          </p:cNvGraphicFramePr>
          <p:nvPr>
            <p:ph idx="1"/>
            <p:extLst>
              <p:ext uri="{D42A27DB-BD31-4B8C-83A1-F6EECF244321}">
                <p14:modId xmlns:p14="http://schemas.microsoft.com/office/powerpoint/2010/main" val="424267974"/>
              </p:ext>
            </p:extLst>
          </p:nvPr>
        </p:nvGraphicFramePr>
        <p:xfrm>
          <a:off x="508000" y="1361440"/>
          <a:ext cx="10794997" cy="4480939"/>
        </p:xfrm>
        <a:graphic>
          <a:graphicData uri="http://schemas.openxmlformats.org/drawingml/2006/table">
            <a:tbl>
              <a:tblPr firstRow="1" bandRow="1">
                <a:tableStyleId>{5C22544A-7EE6-4342-B048-85BDC9FD1C3A}</a:tableStyleId>
              </a:tblPr>
              <a:tblGrid>
                <a:gridCol w="2239180">
                  <a:extLst>
                    <a:ext uri="{9D8B030D-6E8A-4147-A177-3AD203B41FA5}">
                      <a16:colId xmlns:a16="http://schemas.microsoft.com/office/drawing/2014/main" val="1088615716"/>
                    </a:ext>
                  </a:extLst>
                </a:gridCol>
                <a:gridCol w="4634810">
                  <a:extLst>
                    <a:ext uri="{9D8B030D-6E8A-4147-A177-3AD203B41FA5}">
                      <a16:colId xmlns:a16="http://schemas.microsoft.com/office/drawing/2014/main" val="2499218711"/>
                    </a:ext>
                  </a:extLst>
                </a:gridCol>
                <a:gridCol w="3921007">
                  <a:extLst>
                    <a:ext uri="{9D8B030D-6E8A-4147-A177-3AD203B41FA5}">
                      <a16:colId xmlns:a16="http://schemas.microsoft.com/office/drawing/2014/main" val="568690386"/>
                    </a:ext>
                  </a:extLst>
                </a:gridCol>
              </a:tblGrid>
              <a:tr h="1041204">
                <a:tc>
                  <a:txBody>
                    <a:bodyPr/>
                    <a:lstStyle/>
                    <a:p>
                      <a:r>
                        <a:rPr lang="en-US">
                          <a:latin typeface="Avenir Next LT Pro" panose="020B0504020202020204" pitchFamily="34" charset="0"/>
                        </a:rPr>
                        <a:t>Comparison Criteria</a:t>
                      </a:r>
                    </a:p>
                  </a:txBody>
                  <a:tcPr/>
                </a:tc>
                <a:tc>
                  <a:txBody>
                    <a:bodyPr/>
                    <a:lstStyle/>
                    <a:p>
                      <a:r>
                        <a:rPr lang="en-US">
                          <a:latin typeface="Avenir Next LT Pro" panose="020B0504020202020204" pitchFamily="34" charset="0"/>
                        </a:rPr>
                        <a:t>Keyword Searches in Traditional Library Databases</a:t>
                      </a:r>
                    </a:p>
                  </a:txBody>
                  <a:tcPr/>
                </a:tc>
                <a:tc>
                  <a:txBody>
                    <a:bodyPr/>
                    <a:lstStyle/>
                    <a:p>
                      <a:r>
                        <a:rPr lang="en-US">
                          <a:latin typeface="Avenir Next LT Pro" panose="020B0504020202020204" pitchFamily="34" charset="0"/>
                        </a:rPr>
                        <a:t>Prompts in Generative AI Tools</a:t>
                      </a:r>
                    </a:p>
                  </a:txBody>
                  <a:tcPr/>
                </a:tc>
                <a:extLst>
                  <a:ext uri="{0D108BD9-81ED-4DB2-BD59-A6C34878D82A}">
                    <a16:rowId xmlns:a16="http://schemas.microsoft.com/office/drawing/2014/main" val="2281916044"/>
                  </a:ext>
                </a:extLst>
              </a:tr>
              <a:tr h="687947">
                <a:tc>
                  <a:txBody>
                    <a:bodyPr/>
                    <a:lstStyle/>
                    <a:p>
                      <a:r>
                        <a:rPr lang="en-US">
                          <a:latin typeface="Avenir Next LT Pro" panose="020B0504020202020204" pitchFamily="34" charset="0"/>
                        </a:rPr>
                        <a:t>Function</a:t>
                      </a:r>
                    </a:p>
                  </a:txBody>
                  <a:tcPr/>
                </a:tc>
                <a:tc>
                  <a:txBody>
                    <a:bodyPr/>
                    <a:lstStyle/>
                    <a:p>
                      <a:r>
                        <a:rPr lang="en-US">
                          <a:latin typeface="Avenir Next LT Pro" panose="020B0504020202020204" pitchFamily="34" charset="0"/>
                        </a:rPr>
                        <a:t>Used to retrieve documents containing specific terms</a:t>
                      </a:r>
                    </a:p>
                  </a:txBody>
                  <a:tcPr anchor="ctr"/>
                </a:tc>
                <a:tc>
                  <a:txBody>
                    <a:bodyPr/>
                    <a:lstStyle/>
                    <a:p>
                      <a:r>
                        <a:rPr lang="en-US">
                          <a:latin typeface="Avenir Next LT Pro" panose="020B0504020202020204" pitchFamily="34" charset="0"/>
                        </a:rPr>
                        <a:t>Used to generate responses or content based on input context</a:t>
                      </a:r>
                    </a:p>
                  </a:txBody>
                  <a:tcPr anchor="ctr"/>
                </a:tc>
                <a:extLst>
                  <a:ext uri="{0D108BD9-81ED-4DB2-BD59-A6C34878D82A}">
                    <a16:rowId xmlns:a16="http://schemas.microsoft.com/office/drawing/2014/main" val="524509898"/>
                  </a:ext>
                </a:extLst>
              </a:tr>
              <a:tr h="687947">
                <a:tc>
                  <a:txBody>
                    <a:bodyPr/>
                    <a:lstStyle/>
                    <a:p>
                      <a:r>
                        <a:rPr lang="en-US">
                          <a:latin typeface="Avenir Next LT Pro" panose="020B0504020202020204" pitchFamily="34" charset="0"/>
                        </a:rPr>
                        <a:t>Input Type</a:t>
                      </a:r>
                    </a:p>
                  </a:txBody>
                  <a:tcPr/>
                </a:tc>
                <a:tc>
                  <a:txBody>
                    <a:bodyPr/>
                    <a:lstStyle/>
                    <a:p>
                      <a:r>
                        <a:rPr lang="en-US">
                          <a:latin typeface="Avenir Next LT Pro" panose="020B0504020202020204" pitchFamily="34" charset="0"/>
                        </a:rPr>
                        <a:t>Specific words or phrases</a:t>
                      </a:r>
                    </a:p>
                  </a:txBody>
                  <a:tcPr anchor="ctr"/>
                </a:tc>
                <a:tc>
                  <a:txBody>
                    <a:bodyPr/>
                    <a:lstStyle/>
                    <a:p>
                      <a:r>
                        <a:rPr lang="en-US">
                          <a:latin typeface="Avenir Next LT Pro" panose="020B0504020202020204" pitchFamily="34" charset="0"/>
                        </a:rPr>
                        <a:t>Natural language questions or statements</a:t>
                      </a:r>
                    </a:p>
                  </a:txBody>
                  <a:tcPr anchor="ctr"/>
                </a:tc>
                <a:extLst>
                  <a:ext uri="{0D108BD9-81ED-4DB2-BD59-A6C34878D82A}">
                    <a16:rowId xmlns:a16="http://schemas.microsoft.com/office/drawing/2014/main" val="3069017968"/>
                  </a:ext>
                </a:extLst>
              </a:tr>
              <a:tr h="687947">
                <a:tc>
                  <a:txBody>
                    <a:bodyPr/>
                    <a:lstStyle/>
                    <a:p>
                      <a:r>
                        <a:rPr lang="en-US">
                          <a:latin typeface="Avenir Next LT Pro" panose="020B0504020202020204" pitchFamily="34" charset="0"/>
                        </a:rPr>
                        <a:t>Flexibility</a:t>
                      </a:r>
                    </a:p>
                  </a:txBody>
                  <a:tcPr/>
                </a:tc>
                <a:tc>
                  <a:txBody>
                    <a:bodyPr/>
                    <a:lstStyle/>
                    <a:p>
                      <a:r>
                        <a:rPr lang="en-US">
                          <a:latin typeface="Avenir Next LT Pro" panose="020B0504020202020204" pitchFamily="34" charset="0"/>
                        </a:rPr>
                        <a:t>Limited to exact matches or Boolean logic</a:t>
                      </a:r>
                    </a:p>
                  </a:txBody>
                  <a:tcPr anchor="ctr"/>
                </a:tc>
                <a:tc>
                  <a:txBody>
                    <a:bodyPr/>
                    <a:lstStyle/>
                    <a:p>
                      <a:r>
                        <a:rPr lang="en-US">
                          <a:latin typeface="Avenir Next LT Pro" panose="020B0504020202020204" pitchFamily="34" charset="0"/>
                        </a:rPr>
                        <a:t>More flexible, interpreting and responding to complex queries</a:t>
                      </a:r>
                    </a:p>
                  </a:txBody>
                  <a:tcPr anchor="ctr"/>
                </a:tc>
                <a:extLst>
                  <a:ext uri="{0D108BD9-81ED-4DB2-BD59-A6C34878D82A}">
                    <a16:rowId xmlns:a16="http://schemas.microsoft.com/office/drawing/2014/main" val="812641614"/>
                  </a:ext>
                </a:extLst>
              </a:tr>
              <a:tr h="687947">
                <a:tc>
                  <a:txBody>
                    <a:bodyPr/>
                    <a:lstStyle/>
                    <a:p>
                      <a:r>
                        <a:rPr lang="en-US">
                          <a:latin typeface="Avenir Next LT Pro" panose="020B0504020202020204" pitchFamily="34" charset="0"/>
                        </a:rPr>
                        <a:t>Results</a:t>
                      </a:r>
                    </a:p>
                  </a:txBody>
                  <a:tcPr/>
                </a:tc>
                <a:tc>
                  <a:txBody>
                    <a:bodyPr/>
                    <a:lstStyle/>
                    <a:p>
                      <a:r>
                        <a:rPr lang="en-US">
                          <a:latin typeface="Avenir Next LT Pro" panose="020B0504020202020204" pitchFamily="34" charset="0"/>
                        </a:rPr>
                        <a:t>Direct matches from the indexed content</a:t>
                      </a:r>
                    </a:p>
                  </a:txBody>
                  <a:tcPr anchor="ctr"/>
                </a:tc>
                <a:tc>
                  <a:txBody>
                    <a:bodyPr/>
                    <a:lstStyle/>
                    <a:p>
                      <a:r>
                        <a:rPr lang="en-US">
                          <a:latin typeface="Avenir Next LT Pro" panose="020B0504020202020204" pitchFamily="34" charset="0"/>
                        </a:rPr>
                        <a:t>Creative or synthesized responses based on trained data</a:t>
                      </a:r>
                    </a:p>
                  </a:txBody>
                  <a:tcPr anchor="ctr"/>
                </a:tc>
                <a:extLst>
                  <a:ext uri="{0D108BD9-81ED-4DB2-BD59-A6C34878D82A}">
                    <a16:rowId xmlns:a16="http://schemas.microsoft.com/office/drawing/2014/main" val="4075818334"/>
                  </a:ext>
                </a:extLst>
              </a:tr>
              <a:tr h="687947">
                <a:tc>
                  <a:txBody>
                    <a:bodyPr/>
                    <a:lstStyle/>
                    <a:p>
                      <a:r>
                        <a:rPr lang="en-US">
                          <a:latin typeface="Avenir Next LT Pro" panose="020B0504020202020204" pitchFamily="34" charset="0"/>
                        </a:rPr>
                        <a:t>User Skill Required</a:t>
                      </a:r>
                    </a:p>
                  </a:txBody>
                  <a:tcPr/>
                </a:tc>
                <a:tc>
                  <a:txBody>
                    <a:bodyPr/>
                    <a:lstStyle/>
                    <a:p>
                      <a:r>
                        <a:rPr lang="en-US">
                          <a:latin typeface="Avenir Next LT Pro" panose="020B0504020202020204" pitchFamily="34" charset="0"/>
                        </a:rPr>
                        <a:t>Requires knowledge of search terms and operators</a:t>
                      </a:r>
                    </a:p>
                  </a:txBody>
                  <a:tcPr anchor="ctr"/>
                </a:tc>
                <a:tc>
                  <a:txBody>
                    <a:bodyPr/>
                    <a:lstStyle/>
                    <a:p>
                      <a:r>
                        <a:rPr lang="en-US">
                          <a:latin typeface="Avenir Next LT Pro" panose="020B0504020202020204" pitchFamily="34" charset="0"/>
                        </a:rPr>
                        <a:t>Less reliance on specific syntax, more on natural language</a:t>
                      </a:r>
                    </a:p>
                  </a:txBody>
                  <a:tcPr anchor="ctr"/>
                </a:tc>
                <a:extLst>
                  <a:ext uri="{0D108BD9-81ED-4DB2-BD59-A6C34878D82A}">
                    <a16:rowId xmlns:a16="http://schemas.microsoft.com/office/drawing/2014/main" val="829929218"/>
                  </a:ext>
                </a:extLst>
              </a:tr>
            </a:tbl>
          </a:graphicData>
        </a:graphic>
      </p:graphicFrame>
    </p:spTree>
    <p:extLst>
      <p:ext uri="{BB962C8B-B14F-4D97-AF65-F5344CB8AC3E}">
        <p14:creationId xmlns:p14="http://schemas.microsoft.com/office/powerpoint/2010/main" val="417914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1762-FEAE-04DF-16F4-021AA89BEFCA}"/>
              </a:ext>
            </a:extLst>
          </p:cNvPr>
          <p:cNvSpPr>
            <a:spLocks noGrp="1"/>
          </p:cNvSpPr>
          <p:nvPr>
            <p:ph type="title"/>
          </p:nvPr>
        </p:nvSpPr>
        <p:spPr>
          <a:xfrm>
            <a:off x="304165" y="132556"/>
            <a:ext cx="8728075" cy="1144588"/>
          </a:xfrm>
        </p:spPr>
        <p:txBody>
          <a:bodyPr>
            <a:noAutofit/>
          </a:bodyPr>
          <a:lstStyle/>
          <a:p>
            <a:r>
              <a:rPr lang="en-US" b="1"/>
              <a:t>Sample Disclosure Statements in Journals &amp; by Publishers</a:t>
            </a:r>
          </a:p>
        </p:txBody>
      </p:sp>
      <p:sp>
        <p:nvSpPr>
          <p:cNvPr id="3" name="Content Placeholder 2">
            <a:extLst>
              <a:ext uri="{FF2B5EF4-FFF2-40B4-BE49-F238E27FC236}">
                <a16:creationId xmlns:a16="http://schemas.microsoft.com/office/drawing/2014/main" id="{2E492F5F-66EA-7FD3-752E-E5FB32F0209E}"/>
              </a:ext>
            </a:extLst>
          </p:cNvPr>
          <p:cNvSpPr>
            <a:spLocks noGrp="1"/>
          </p:cNvSpPr>
          <p:nvPr>
            <p:ph idx="1"/>
          </p:nvPr>
        </p:nvSpPr>
        <p:spPr/>
        <p:txBody>
          <a:bodyPr>
            <a:normAutofit fontScale="62500" lnSpcReduction="20000"/>
          </a:bodyPr>
          <a:lstStyle/>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r>
              <a:rPr lang="en-US">
                <a:latin typeface="Avenir Next LT Pro" panose="020B0504020202020204" pitchFamily="34" charset="0"/>
              </a:rPr>
              <a:t>Journal of Marketing Education</a:t>
            </a:r>
          </a:p>
          <a:p>
            <a:pPr marL="0" indent="0">
              <a:buNone/>
            </a:pPr>
            <a:r>
              <a:rPr lang="en-US">
                <a:latin typeface="Avenir Next LT Pro" panose="020B0504020202020204" pitchFamily="34" charset="0"/>
                <a:hlinkClick r:id="rId3"/>
              </a:rPr>
              <a:t>https://us.sagepub.com/en-us/nam/chatgpt-and-generative-ai</a:t>
            </a:r>
            <a:endParaRPr lang="en-US">
              <a:latin typeface="Avenir Next LT Pro" panose="020B0504020202020204" pitchFamily="34" charset="0"/>
            </a:endParaRPr>
          </a:p>
          <a:p>
            <a:pPr marL="0" indent="0">
              <a:buNone/>
            </a:pPr>
            <a:endParaRPr lang="en-US">
              <a:latin typeface="Avenir Next LT Pro" panose="020B0504020202020204" pitchFamily="34" charset="0"/>
            </a:endParaRPr>
          </a:p>
          <a:p>
            <a:pPr marL="0" indent="0">
              <a:buNone/>
            </a:pPr>
            <a:r>
              <a:rPr lang="en-US" sz="2900" b="1">
                <a:latin typeface="Avenir Next LT Pro" panose="020B0504020202020204" pitchFamily="34" charset="0"/>
              </a:rPr>
              <a:t>Note</a:t>
            </a:r>
            <a:r>
              <a:rPr lang="en-US" sz="2900">
                <a:latin typeface="Avenir Next LT Pro" panose="020B0504020202020204" pitchFamily="34" charset="0"/>
              </a:rPr>
              <a:t>: Elsevier guidance refers to the use of AI tools in the writing/editorial process, and not to the use of AI tools to analyze and draw insights from data as part of the research process. </a:t>
            </a:r>
          </a:p>
        </p:txBody>
      </p:sp>
      <p:graphicFrame>
        <p:nvGraphicFramePr>
          <p:cNvPr id="4" name="Table 3">
            <a:extLst>
              <a:ext uri="{FF2B5EF4-FFF2-40B4-BE49-F238E27FC236}">
                <a16:creationId xmlns:a16="http://schemas.microsoft.com/office/drawing/2014/main" id="{07ED6D12-29E2-253F-95FE-19D7D887794B}"/>
              </a:ext>
            </a:extLst>
          </p:cNvPr>
          <p:cNvGraphicFramePr>
            <a:graphicFrameLocks noGrp="1"/>
          </p:cNvGraphicFramePr>
          <p:nvPr/>
        </p:nvGraphicFramePr>
        <p:xfrm>
          <a:off x="838200" y="2238375"/>
          <a:ext cx="9725026" cy="2286004"/>
        </p:xfrm>
        <a:graphic>
          <a:graphicData uri="http://schemas.openxmlformats.org/drawingml/2006/table">
            <a:tbl>
              <a:tblPr firstRow="1" bandRow="1">
                <a:tableStyleId>{5C22544A-7EE6-4342-B048-85BDC9FD1C3A}</a:tableStyleId>
              </a:tblPr>
              <a:tblGrid>
                <a:gridCol w="2409826">
                  <a:extLst>
                    <a:ext uri="{9D8B030D-6E8A-4147-A177-3AD203B41FA5}">
                      <a16:colId xmlns:a16="http://schemas.microsoft.com/office/drawing/2014/main" val="2707277617"/>
                    </a:ext>
                  </a:extLst>
                </a:gridCol>
                <a:gridCol w="3162300">
                  <a:extLst>
                    <a:ext uri="{9D8B030D-6E8A-4147-A177-3AD203B41FA5}">
                      <a16:colId xmlns:a16="http://schemas.microsoft.com/office/drawing/2014/main" val="3343111386"/>
                    </a:ext>
                  </a:extLst>
                </a:gridCol>
                <a:gridCol w="4152900">
                  <a:extLst>
                    <a:ext uri="{9D8B030D-6E8A-4147-A177-3AD203B41FA5}">
                      <a16:colId xmlns:a16="http://schemas.microsoft.com/office/drawing/2014/main" val="3687337756"/>
                    </a:ext>
                  </a:extLst>
                </a:gridCol>
              </a:tblGrid>
              <a:tr h="571501">
                <a:tc>
                  <a:txBody>
                    <a:bodyPr/>
                    <a:lstStyle/>
                    <a:p>
                      <a:r>
                        <a:rPr lang="en-US">
                          <a:latin typeface="Avenir Next LT Pro" panose="020B0504020202020204" pitchFamily="34" charset="0"/>
                        </a:rPr>
                        <a:t>Publisher</a:t>
                      </a:r>
                    </a:p>
                  </a:txBody>
                  <a:tcPr/>
                </a:tc>
                <a:tc>
                  <a:txBody>
                    <a:bodyPr/>
                    <a:lstStyle/>
                    <a:p>
                      <a:r>
                        <a:rPr lang="en-US">
                          <a:latin typeface="Avenir Next LT Pro" panose="020B0504020202020204" pitchFamily="34" charset="0"/>
                        </a:rPr>
                        <a:t>Publications on ABDC List</a:t>
                      </a:r>
                    </a:p>
                  </a:txBody>
                  <a:tcPr/>
                </a:tc>
                <a:tc>
                  <a:txBody>
                    <a:bodyPr/>
                    <a:lstStyle/>
                    <a:p>
                      <a:r>
                        <a:rPr lang="en-US">
                          <a:latin typeface="Avenir Next LT Pro" panose="020B0504020202020204" pitchFamily="34" charset="0"/>
                        </a:rPr>
                        <a:t>Example A-Rated Journal</a:t>
                      </a:r>
                    </a:p>
                  </a:txBody>
                  <a:tcPr/>
                </a:tc>
                <a:extLst>
                  <a:ext uri="{0D108BD9-81ED-4DB2-BD59-A6C34878D82A}">
                    <a16:rowId xmlns:a16="http://schemas.microsoft.com/office/drawing/2014/main" val="1832595337"/>
                  </a:ext>
                </a:extLst>
              </a:tr>
              <a:tr h="571501">
                <a:tc>
                  <a:txBody>
                    <a:bodyPr/>
                    <a:lstStyle/>
                    <a:p>
                      <a:r>
                        <a:rPr lang="en-US">
                          <a:latin typeface="Avenir Next LT Pro" panose="020B0504020202020204" pitchFamily="34" charset="0"/>
                        </a:rPr>
                        <a:t>Elsevier</a:t>
                      </a:r>
                    </a:p>
                  </a:txBody>
                  <a:tcPr/>
                </a:tc>
                <a:tc>
                  <a:txBody>
                    <a:bodyPr/>
                    <a:lstStyle/>
                    <a:p>
                      <a:pPr algn="ctr"/>
                      <a:r>
                        <a:rPr lang="en-US">
                          <a:latin typeface="Avenir Next LT Pro" panose="020B0504020202020204" pitchFamily="34" charset="0"/>
                        </a:rPr>
                        <a:t>228</a:t>
                      </a:r>
                    </a:p>
                  </a:txBody>
                  <a:tcPr/>
                </a:tc>
                <a:tc>
                  <a:txBody>
                    <a:bodyPr/>
                    <a:lstStyle/>
                    <a:p>
                      <a:r>
                        <a:rPr lang="en-US">
                          <a:latin typeface="Avenir Next LT Pro" panose="020B0504020202020204" pitchFamily="34" charset="0"/>
                        </a:rPr>
                        <a:t>Entrepreneurship Theory and Practice</a:t>
                      </a:r>
                    </a:p>
                  </a:txBody>
                  <a:tcPr/>
                </a:tc>
                <a:extLst>
                  <a:ext uri="{0D108BD9-81ED-4DB2-BD59-A6C34878D82A}">
                    <a16:rowId xmlns:a16="http://schemas.microsoft.com/office/drawing/2014/main" val="740997797"/>
                  </a:ext>
                </a:extLst>
              </a:tr>
              <a:tr h="571501">
                <a:tc>
                  <a:txBody>
                    <a:bodyPr/>
                    <a:lstStyle/>
                    <a:p>
                      <a:r>
                        <a:rPr lang="en-US">
                          <a:latin typeface="Avenir Next LT Pro" panose="020B0504020202020204" pitchFamily="34" charset="0"/>
                        </a:rPr>
                        <a:t>Sage</a:t>
                      </a:r>
                    </a:p>
                  </a:txBody>
                  <a:tcPr/>
                </a:tc>
                <a:tc>
                  <a:txBody>
                    <a:bodyPr/>
                    <a:lstStyle/>
                    <a:p>
                      <a:pPr algn="ctr"/>
                      <a:r>
                        <a:rPr lang="en-US">
                          <a:latin typeface="Avenir Next LT Pro" panose="020B0504020202020204" pitchFamily="34" charset="0"/>
                        </a:rPr>
                        <a:t>191</a:t>
                      </a:r>
                    </a:p>
                  </a:txBody>
                  <a:tcPr/>
                </a:tc>
                <a:tc>
                  <a:txBody>
                    <a:bodyPr/>
                    <a:lstStyle/>
                    <a:p>
                      <a:r>
                        <a:rPr lang="en-US">
                          <a:latin typeface="Avenir Next LT Pro" panose="020B0504020202020204" pitchFamily="34" charset="0"/>
                        </a:rPr>
                        <a:t>Critical Perspectives in Accounting</a:t>
                      </a:r>
                    </a:p>
                  </a:txBody>
                  <a:tcPr/>
                </a:tc>
                <a:extLst>
                  <a:ext uri="{0D108BD9-81ED-4DB2-BD59-A6C34878D82A}">
                    <a16:rowId xmlns:a16="http://schemas.microsoft.com/office/drawing/2014/main" val="3026364792"/>
                  </a:ext>
                </a:extLst>
              </a:tr>
              <a:tr h="571501">
                <a:tc>
                  <a:txBody>
                    <a:bodyPr/>
                    <a:lstStyle/>
                    <a:p>
                      <a:r>
                        <a:rPr lang="en-US">
                          <a:latin typeface="Avenir Next LT Pro" panose="020B0504020202020204" pitchFamily="34" charset="0"/>
                        </a:rPr>
                        <a:t>Wiley</a:t>
                      </a:r>
                    </a:p>
                  </a:txBody>
                  <a:tcPr/>
                </a:tc>
                <a:tc>
                  <a:txBody>
                    <a:bodyPr/>
                    <a:lstStyle/>
                    <a:p>
                      <a:pPr algn="ctr"/>
                      <a:r>
                        <a:rPr lang="en-US">
                          <a:latin typeface="Avenir Next LT Pro" panose="020B0504020202020204" pitchFamily="34" charset="0"/>
                        </a:rPr>
                        <a:t>243</a:t>
                      </a:r>
                    </a:p>
                  </a:txBody>
                  <a:tcPr/>
                </a:tc>
                <a:tc>
                  <a:txBody>
                    <a:bodyPr/>
                    <a:lstStyle/>
                    <a:p>
                      <a:r>
                        <a:rPr lang="en-US">
                          <a:latin typeface="Avenir Next LT Pro" panose="020B0504020202020204" pitchFamily="34" charset="0"/>
                        </a:rPr>
                        <a:t>Journal of Financial Research</a:t>
                      </a:r>
                    </a:p>
                  </a:txBody>
                  <a:tcPr/>
                </a:tc>
                <a:extLst>
                  <a:ext uri="{0D108BD9-81ED-4DB2-BD59-A6C34878D82A}">
                    <a16:rowId xmlns:a16="http://schemas.microsoft.com/office/drawing/2014/main" val="185103819"/>
                  </a:ext>
                </a:extLst>
              </a:tr>
            </a:tbl>
          </a:graphicData>
        </a:graphic>
      </p:graphicFrame>
    </p:spTree>
    <p:extLst>
      <p:ext uri="{BB962C8B-B14F-4D97-AF65-F5344CB8AC3E}">
        <p14:creationId xmlns:p14="http://schemas.microsoft.com/office/powerpoint/2010/main" val="140849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676F-C9D6-2D0A-C2E5-B092623D3618}"/>
              </a:ext>
            </a:extLst>
          </p:cNvPr>
          <p:cNvSpPr>
            <a:spLocks noGrp="1"/>
          </p:cNvSpPr>
          <p:nvPr>
            <p:ph type="title"/>
          </p:nvPr>
        </p:nvSpPr>
        <p:spPr>
          <a:xfrm>
            <a:off x="614680" y="223836"/>
            <a:ext cx="7970520" cy="958850"/>
          </a:xfrm>
        </p:spPr>
        <p:txBody>
          <a:bodyPr>
            <a:noAutofit/>
          </a:bodyPr>
          <a:lstStyle/>
          <a:p>
            <a:pPr algn="ctr"/>
            <a:br>
              <a:rPr lang="en-US"/>
            </a:br>
            <a:br>
              <a:rPr lang="en-US"/>
            </a:br>
            <a:r>
              <a:rPr lang="en-US" b="1">
                <a:hlinkClick r:id="rId2"/>
              </a:rPr>
              <a:t>Sage: Guidance for authors</a:t>
            </a:r>
            <a:br>
              <a:rPr lang="en-US"/>
            </a:br>
            <a:br>
              <a:rPr lang="en-US"/>
            </a:br>
            <a:endParaRPr lang="en-US"/>
          </a:p>
        </p:txBody>
      </p:sp>
      <p:sp>
        <p:nvSpPr>
          <p:cNvPr id="3" name="Content Placeholder 2">
            <a:extLst>
              <a:ext uri="{FF2B5EF4-FFF2-40B4-BE49-F238E27FC236}">
                <a16:creationId xmlns:a16="http://schemas.microsoft.com/office/drawing/2014/main" id="{1B80E2CB-F8D9-B26F-6718-946273FD91B9}"/>
              </a:ext>
            </a:extLst>
          </p:cNvPr>
          <p:cNvSpPr>
            <a:spLocks noGrp="1"/>
          </p:cNvSpPr>
          <p:nvPr>
            <p:ph idx="1"/>
          </p:nvPr>
        </p:nvSpPr>
        <p:spPr>
          <a:xfrm>
            <a:off x="723900" y="1323976"/>
            <a:ext cx="10515600" cy="4351338"/>
          </a:xfrm>
        </p:spPr>
        <p:txBody>
          <a:bodyPr>
            <a:noAutofit/>
          </a:bodyPr>
          <a:lstStyle/>
          <a:p>
            <a:endParaRPr lang="en-US" sz="1400"/>
          </a:p>
          <a:p>
            <a:pPr>
              <a:buFont typeface="Wingdings" panose="05000000000000000000" pitchFamily="2" charset="2"/>
              <a:buChar char="ü"/>
            </a:pPr>
            <a:r>
              <a:rPr lang="en-US" sz="1800" b="1">
                <a:latin typeface="Avenir Next LT Pro" panose="020B0504020202020204" pitchFamily="34" charset="0"/>
              </a:rPr>
              <a:t>Clearly indicate the use of language models in the manuscript</a:t>
            </a:r>
            <a:r>
              <a:rPr lang="en-US" sz="1800">
                <a:latin typeface="Avenir Next LT Pro" panose="020B0504020202020204" pitchFamily="34" charset="0"/>
              </a:rPr>
              <a:t>, including which model was used and for what purpose. Please use the methods or acknowledgements section, as appropriate.</a:t>
            </a:r>
          </a:p>
          <a:p>
            <a:pPr>
              <a:buFont typeface="Wingdings" panose="05000000000000000000" pitchFamily="2" charset="2"/>
              <a:buChar char="ü"/>
            </a:pPr>
            <a:r>
              <a:rPr lang="en-US" sz="1800" b="1">
                <a:latin typeface="Avenir Next LT Pro" panose="020B0504020202020204" pitchFamily="34" charset="0"/>
              </a:rPr>
              <a:t>Verify the accuracy, validity, and appropriateness of the content </a:t>
            </a:r>
            <a:r>
              <a:rPr lang="en-US" sz="1800">
                <a:latin typeface="Avenir Next LT Pro" panose="020B0504020202020204" pitchFamily="34" charset="0"/>
              </a:rPr>
              <a:t>and any citations generated by language models and correct any errors or inconsistencies.</a:t>
            </a:r>
          </a:p>
          <a:p>
            <a:pPr>
              <a:buFont typeface="Wingdings" panose="05000000000000000000" pitchFamily="2" charset="2"/>
              <a:buChar char="ü"/>
            </a:pPr>
            <a:r>
              <a:rPr lang="en-US" sz="1800" b="1">
                <a:latin typeface="Avenir Next LT Pro" panose="020B0504020202020204" pitchFamily="34" charset="0"/>
              </a:rPr>
              <a:t>Provide a list of sources used to generate content and citations</a:t>
            </a:r>
            <a:r>
              <a:rPr lang="en-US" sz="1800">
                <a:latin typeface="Avenir Next LT Pro" panose="020B0504020202020204" pitchFamily="34" charset="0"/>
              </a:rPr>
              <a:t>, including those generated by language models. Double-check citations to ensure they are accurate and are properly referenced.</a:t>
            </a:r>
          </a:p>
          <a:p>
            <a:pPr>
              <a:buFont typeface="Wingdings" panose="05000000000000000000" pitchFamily="2" charset="2"/>
              <a:buChar char="ü"/>
            </a:pPr>
            <a:r>
              <a:rPr lang="en-US" sz="1800" b="1">
                <a:latin typeface="Avenir Next LT Pro" panose="020B0504020202020204" pitchFamily="34" charset="0"/>
              </a:rPr>
              <a:t>Be conscious of the potential for plagiarism </a:t>
            </a:r>
            <a:r>
              <a:rPr lang="en-US" sz="1800">
                <a:latin typeface="Avenir Next LT Pro" panose="020B0504020202020204" pitchFamily="34" charset="0"/>
              </a:rPr>
              <a:t>where the LLM may have reproduced substantial text from other sources. Check the original sources to be sure you are not plagiarizing someone else’s work.</a:t>
            </a:r>
          </a:p>
          <a:p>
            <a:pPr>
              <a:buFont typeface="Wingdings" panose="05000000000000000000" pitchFamily="2" charset="2"/>
              <a:buChar char="ü"/>
            </a:pPr>
            <a:r>
              <a:rPr lang="en-US" sz="1800" b="1">
                <a:latin typeface="Avenir Next LT Pro" panose="020B0504020202020204" pitchFamily="34" charset="0"/>
              </a:rPr>
              <a:t>Acknowledge the limitations of language models </a:t>
            </a:r>
            <a:r>
              <a:rPr lang="en-US" sz="1800">
                <a:latin typeface="Avenir Next LT Pro" panose="020B0504020202020204" pitchFamily="34" charset="0"/>
              </a:rPr>
              <a:t>in the manuscript, including the potential for bias, errors, and gaps in knowledge.</a:t>
            </a:r>
          </a:p>
          <a:p>
            <a:pPr>
              <a:buFont typeface="Wingdings" panose="05000000000000000000" pitchFamily="2" charset="2"/>
              <a:buChar char="ü"/>
            </a:pPr>
            <a:r>
              <a:rPr lang="en-US" sz="1800">
                <a:latin typeface="Avenir Next LT Pro" panose="020B0504020202020204" pitchFamily="34" charset="0"/>
              </a:rPr>
              <a:t>Please note that AI bots such as ChatGPT </a:t>
            </a:r>
            <a:r>
              <a:rPr lang="en-US" sz="1800" b="1">
                <a:latin typeface="Avenir Next LT Pro" panose="020B0504020202020204" pitchFamily="34" charset="0"/>
              </a:rPr>
              <a:t>should not</a:t>
            </a:r>
            <a:r>
              <a:rPr lang="en-US" sz="1800">
                <a:latin typeface="Avenir Next LT Pro" panose="020B0504020202020204" pitchFamily="34" charset="0"/>
              </a:rPr>
              <a:t> be listed as an author on your submission.</a:t>
            </a:r>
          </a:p>
        </p:txBody>
      </p:sp>
    </p:spTree>
    <p:extLst>
      <p:ext uri="{BB962C8B-B14F-4D97-AF65-F5344CB8AC3E}">
        <p14:creationId xmlns:p14="http://schemas.microsoft.com/office/powerpoint/2010/main" val="3643483779"/>
      </p:ext>
    </p:extLst>
  </p:cSld>
  <p:clrMapOvr>
    <a:masterClrMapping/>
  </p:clrMapOvr>
</p:sld>
</file>

<file path=ppt/theme/theme1.xml><?xml version="1.0" encoding="utf-8"?>
<a:theme xmlns:a="http://schemas.openxmlformats.org/drawingml/2006/main" name="Office Theme">
  <a:themeElements>
    <a:clrScheme name="UNCW 1">
      <a:dk1>
        <a:srgbClr val="11206C"/>
      </a:dk1>
      <a:lt1>
        <a:srgbClr val="FFFFFF"/>
      </a:lt1>
      <a:dk2>
        <a:srgbClr val="03665F"/>
      </a:dk2>
      <a:lt2>
        <a:srgbClr val="E7E6E6"/>
      </a:lt2>
      <a:accent1>
        <a:srgbClr val="004987"/>
      </a:accent1>
      <a:accent2>
        <a:srgbClr val="008374"/>
      </a:accent2>
      <a:accent3>
        <a:srgbClr val="A5A5A5"/>
      </a:accent3>
      <a:accent4>
        <a:srgbClr val="B18002"/>
      </a:accent4>
      <a:accent5>
        <a:srgbClr val="F4A606"/>
      </a:accent5>
      <a:accent6>
        <a:srgbClr val="F7DA63"/>
      </a:accent6>
      <a:hlink>
        <a:srgbClr val="F4A606"/>
      </a:hlink>
      <a:folHlink>
        <a:srgbClr val="0083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W_1_Widescreen_Presentation" id="{FDAAAD78-9A26-B04D-9C40-3CDB3C8736F1}" vid="{E64AE148-996F-D542-BD9B-6AA43DBA0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3E765845B8C4887DDB2F153C11894" ma:contentTypeVersion="17" ma:contentTypeDescription="Create a new document." ma:contentTypeScope="" ma:versionID="2935d9266c188db59873d4a113daaafe">
  <xsd:schema xmlns:xsd="http://www.w3.org/2001/XMLSchema" xmlns:xs="http://www.w3.org/2001/XMLSchema" xmlns:p="http://schemas.microsoft.com/office/2006/metadata/properties" xmlns:ns3="60c883ef-59bf-48f8-83bf-899cfe9f4ab5" xmlns:ns4="9371e0c8-bdb9-4f1a-9b01-776a70ced85a" targetNamespace="http://schemas.microsoft.com/office/2006/metadata/properties" ma:root="true" ma:fieldsID="2111f024be6c58dfe9a51acdf9e63b38" ns3:_="" ns4:_="">
    <xsd:import namespace="60c883ef-59bf-48f8-83bf-899cfe9f4ab5"/>
    <xsd:import namespace="9371e0c8-bdb9-4f1a-9b01-776a70ced85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883ef-59bf-48f8-83bf-899cfe9f4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71e0c8-bdb9-4f1a-9b01-776a70ced8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371e0c8-bdb9-4f1a-9b01-776a70ced85a">
      <UserInfo>
        <DisplayName>Olson, Zerek D.</DisplayName>
        <AccountId>38</AccountId>
        <AccountType/>
      </UserInfo>
      <UserInfo>
        <DisplayName>Perry, Steve</DisplayName>
        <AccountId>50</AccountId>
        <AccountType/>
      </UserInfo>
      <UserInfo>
        <DisplayName>Mauk, Andrew J.</DisplayName>
        <AccountId>53</AccountId>
        <AccountType/>
      </UserInfo>
      <UserInfo>
        <DisplayName>Smith, Michael J</DisplayName>
        <AccountId>112</AccountId>
        <AccountType/>
      </UserInfo>
      <UserInfo>
        <DisplayName>Qualle, Paul D.</DisplayName>
        <AccountId>33</AccountId>
        <AccountType/>
      </UserInfo>
      <UserInfo>
        <DisplayName>Yenner, Whitney A.</DisplayName>
        <AccountId>110</AccountId>
        <AccountType/>
      </UserInfo>
      <UserInfo>
        <DisplayName>Graves, Jonathan</DisplayName>
        <AccountId>111</AccountId>
        <AccountType/>
      </UserInfo>
    </SharedWithUsers>
    <_activity xmlns="60c883ef-59bf-48f8-83bf-899cfe9f4ab5" xsi:nil="true"/>
  </documentManagement>
</p:properties>
</file>

<file path=customXml/itemProps1.xml><?xml version="1.0" encoding="utf-8"?>
<ds:datastoreItem xmlns:ds="http://schemas.openxmlformats.org/officeDocument/2006/customXml" ds:itemID="{56ECC2A8-9621-4ECE-80FC-5A015C9AD659}">
  <ds:schemaRefs>
    <ds:schemaRef ds:uri="60c883ef-59bf-48f8-83bf-899cfe9f4ab5"/>
    <ds:schemaRef ds:uri="9371e0c8-bdb9-4f1a-9b01-776a70ced8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924B7976-9020-4CBA-AFF1-A339957190D3}">
  <ds:schemaRefs>
    <ds:schemaRef ds:uri="http://schemas.microsoft.com/sharepoint/v3/contenttype/forms"/>
  </ds:schemaRefs>
</ds:datastoreItem>
</file>

<file path=customXml/itemProps3.xml><?xml version="1.0" encoding="utf-8"?>
<ds:datastoreItem xmlns:ds="http://schemas.openxmlformats.org/officeDocument/2006/customXml" ds:itemID="{BFF1A809-EAA9-4187-BDC8-65656C996B09}">
  <ds:schemaRefs>
    <ds:schemaRef ds:uri="60c883ef-59bf-48f8-83bf-899cfe9f4ab5"/>
    <ds:schemaRef ds:uri="9371e0c8-bdb9-4f1a-9b01-776a70ced85a"/>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Metadata/LabelInfo.xml><?xml version="1.0" encoding="utf-8"?>
<clbl:labelList xmlns:clbl="http://schemas.microsoft.com/office/2020/mipLabelMetadata">
  <clbl:label id="{4e32bd2a-1ccd-49c1-a814-de8553946415}" enabled="1" method="Standard" siteId="{22136781-9753-4c75-af28-68a078871ebf}"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3909</Words>
  <Application>Microsoft Office PowerPoint</Application>
  <PresentationFormat>Widescreen</PresentationFormat>
  <Paragraphs>526</Paragraphs>
  <Slides>56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Avenir Next LT Pro</vt:lpstr>
      <vt:lpstr>Calibri</vt:lpstr>
      <vt:lpstr>Calibri Light</vt:lpstr>
      <vt:lpstr>ElsevierSans</vt:lpstr>
      <vt:lpstr>Lato</vt:lpstr>
      <vt:lpstr>Open Sans Semibold</vt:lpstr>
      <vt:lpstr>Roboto</vt:lpstr>
      <vt:lpstr>Wingdings</vt:lpstr>
      <vt:lpstr>Office Theme</vt:lpstr>
      <vt:lpstr>Artificial Intelligence in Research </vt:lpstr>
      <vt:lpstr>Artificial Intelligence in Research</vt:lpstr>
      <vt:lpstr>Outline</vt:lpstr>
      <vt:lpstr>Ethical Debate Considerations</vt:lpstr>
      <vt:lpstr>Sample AI tools for the Literature Review Process</vt:lpstr>
      <vt:lpstr>AI powered /Features in Lib Databases</vt:lpstr>
      <vt:lpstr>Keywords Vs Prompts</vt:lpstr>
      <vt:lpstr>Sample Disclosure Statements in Journals &amp; by Publishers</vt:lpstr>
      <vt:lpstr>  Sage: Guidance for authors  </vt:lpstr>
      <vt:lpstr>Wiley best practice guidelines</vt:lpstr>
      <vt:lpstr>Committee on Publication Ethics (COPE) </vt:lpstr>
      <vt:lpstr>Considerations for Adopting AI</vt:lpstr>
      <vt:lpstr>When investigating…</vt:lpstr>
      <vt:lpstr>Framework for Assessing Research Tools</vt:lpstr>
      <vt:lpstr>Research Rabbit: Methodology Search</vt:lpstr>
      <vt:lpstr>Elicit: Methodology Search</vt:lpstr>
      <vt:lpstr>Use case in Marketing Education</vt:lpstr>
      <vt:lpstr>Use case in Economics </vt:lpstr>
      <vt:lpstr>Sample ABDC Journals with AI Disclosure Requirements</vt:lpstr>
      <vt:lpstr>ITHAKA S+R Tracker</vt:lpstr>
      <vt:lpstr>UNCW AI Resources</vt:lpstr>
      <vt:lpstr>PowerPoint Presentation</vt:lpstr>
      <vt:lpstr>PowerPoint Presentation</vt:lpstr>
      <vt:lpstr>Papers Listing AI Tools Used</vt:lpstr>
      <vt:lpstr>PowerPoint Presentation</vt:lpstr>
      <vt:lpstr>Artificial Intelligence, Copyright, and Scholarly Publishing  An Overview</vt:lpstr>
      <vt:lpstr>Mad Dash Through Copyright</vt:lpstr>
      <vt:lpstr>Many Creators, Many Creations </vt:lpstr>
      <vt:lpstr>Points of Potential Copyright Ownership &amp; Infringement</vt:lpstr>
      <vt:lpstr>Attribution</vt:lpstr>
      <vt:lpstr>Substantial Similarity</vt:lpstr>
      <vt:lpstr>Does AI Training Data Infringe Copyright?</vt:lpstr>
      <vt:lpstr>Can AI-Generated Works Have a Copyright?</vt:lpstr>
      <vt:lpstr>What we are seeing on campus</vt:lpstr>
      <vt:lpstr>Library Electronic Resources and AI</vt:lpstr>
      <vt:lpstr>Copyright Office Plans for AI Policy &amp; Guidance</vt:lpstr>
      <vt:lpstr>New Laws: Rights of Publicity and AI</vt:lpstr>
      <vt:lpstr>Recommended Reading</vt:lpstr>
      <vt:lpstr>Available Funding Sources for Artificial Intelligence </vt:lpstr>
      <vt:lpstr>Objectives</vt:lpstr>
      <vt:lpstr>Summary of Current Funding</vt:lpstr>
      <vt:lpstr>NSF National AI Research Institutes and Awards</vt:lpstr>
      <vt:lpstr>NSF National AI Research Institutes and Award Levels</vt:lpstr>
      <vt:lpstr>Summary of Current Funding</vt:lpstr>
      <vt:lpstr>AI Funds Raised (Cumulative)</vt:lpstr>
      <vt:lpstr>AI Funds Raised (Monthly)</vt:lpstr>
      <vt:lpstr>Generative AI Adoption by Business Function</vt:lpstr>
      <vt:lpstr>Generative AI Forecast</vt:lpstr>
      <vt:lpstr>Economic Climate Impact on AI</vt:lpstr>
      <vt:lpstr>AI Preparedness Index</vt:lpstr>
      <vt:lpstr>NIST GenAI Pilot</vt:lpstr>
      <vt:lpstr>NIST GenAI Pilot Timeline</vt:lpstr>
      <vt:lpstr>Anecdotal Funding Opportunity</vt:lpstr>
      <vt:lpstr>External Resources</vt:lpstr>
      <vt:lpstr>Internal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Shirl M.</dc:creator>
  <cp:lastModifiedBy>Matthews, Kevin D.</cp:lastModifiedBy>
  <cp:revision>597</cp:revision>
  <cp:lastPrinted>2023-04-06T19:06:42Z</cp:lastPrinted>
  <dcterms:created xsi:type="dcterms:W3CDTF">2021-01-10T18:50:41Z</dcterms:created>
  <dcterms:modified xsi:type="dcterms:W3CDTF">2024-05-16T02:56:07Z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0x0101007363E765845B8C4887DDB2F153C11894</vt:lpwstr>
  </property>
  <property fmtid="{D5CDD505-2E9C-101B-9397-08002B2CF9AE}" pid="3" name="MediaServiceImageTags">
    <vt:lpwstr/>
  </property>
</Properties>
</file>