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22"/>
  </p:notesMasterIdLst>
  <p:sldIdLst>
    <p:sldId id="256" r:id="rId5"/>
    <p:sldId id="285" r:id="rId6"/>
    <p:sldId id="296" r:id="rId7"/>
    <p:sldId id="303" r:id="rId8"/>
    <p:sldId id="286" r:id="rId9"/>
    <p:sldId id="287" r:id="rId10"/>
    <p:sldId id="305" r:id="rId11"/>
    <p:sldId id="289" r:id="rId12"/>
    <p:sldId id="306" r:id="rId13"/>
    <p:sldId id="311" r:id="rId14"/>
    <p:sldId id="304" r:id="rId15"/>
    <p:sldId id="313" r:id="rId16"/>
    <p:sldId id="307" r:id="rId17"/>
    <p:sldId id="308" r:id="rId18"/>
    <p:sldId id="309" r:id="rId19"/>
    <p:sldId id="310" r:id="rId20"/>
    <p:sldId id="295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resentation Slides" id="{C482EAA0-68A2-4DAC-A023-CD4F12316A3A}">
          <p14:sldIdLst>
            <p14:sldId id="256"/>
            <p14:sldId id="285"/>
            <p14:sldId id="296"/>
            <p14:sldId id="303"/>
            <p14:sldId id="286"/>
            <p14:sldId id="287"/>
            <p14:sldId id="305"/>
            <p14:sldId id="289"/>
            <p14:sldId id="306"/>
            <p14:sldId id="311"/>
            <p14:sldId id="304"/>
            <p14:sldId id="313"/>
            <p14:sldId id="307"/>
            <p14:sldId id="308"/>
            <p14:sldId id="309"/>
            <p14:sldId id="310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BEF"/>
    <a:srgbClr val="F7E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3F9730-FF13-4458-8B73-7FBF9A7169D4}">
  <a:tblStyle styleId="{A83F9730-FF13-4458-8B73-7FBF9A7169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80" autoAdjust="0"/>
  </p:normalViewPr>
  <p:slideViewPr>
    <p:cSldViewPr snapToGrid="0">
      <p:cViewPr varScale="1">
        <p:scale>
          <a:sx n="60" d="100"/>
          <a:sy n="60" d="100"/>
        </p:scale>
        <p:origin x="14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4F06E-27DF-42B4-8137-083C214718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34F78-1B08-446F-AB8F-1BA452855725}">
      <dgm:prSet/>
      <dgm:spPr/>
      <dgm:t>
        <a:bodyPr/>
        <a:lstStyle/>
        <a:p>
          <a:r>
            <a:rPr lang="en-US" b="0" i="0" dirty="0">
              <a:latin typeface="Raleway" pitchFamily="2" charset="0"/>
            </a:rPr>
            <a:t>Explore a workflow for intentional revisions</a:t>
          </a:r>
          <a:endParaRPr lang="en-US" dirty="0">
            <a:latin typeface="Raleway" pitchFamily="2" charset="0"/>
          </a:endParaRPr>
        </a:p>
      </dgm:t>
    </dgm:pt>
    <dgm:pt modelId="{B35DCD9A-1361-4406-A210-B5856C49383E}" type="parTrans" cxnId="{A02DCDEA-2B82-48EF-85DE-24BE2E603BC5}">
      <dgm:prSet/>
      <dgm:spPr/>
      <dgm:t>
        <a:bodyPr/>
        <a:lstStyle/>
        <a:p>
          <a:endParaRPr lang="en-US"/>
        </a:p>
      </dgm:t>
    </dgm:pt>
    <dgm:pt modelId="{A49948EF-2CAD-4262-8591-94EA3AB1A6C6}" type="sibTrans" cxnId="{A02DCDEA-2B82-48EF-85DE-24BE2E603BC5}">
      <dgm:prSet/>
      <dgm:spPr/>
      <dgm:t>
        <a:bodyPr/>
        <a:lstStyle/>
        <a:p>
          <a:endParaRPr lang="en-US"/>
        </a:p>
      </dgm:t>
    </dgm:pt>
    <dgm:pt modelId="{7B1F548D-FEC3-446B-95BD-F92503B572F6}">
      <dgm:prSet/>
      <dgm:spPr/>
      <dgm:t>
        <a:bodyPr/>
        <a:lstStyle/>
        <a:p>
          <a:r>
            <a:rPr lang="en-US" b="0" i="0" dirty="0">
              <a:latin typeface="Raleway" pitchFamily="2" charset="0"/>
            </a:rPr>
            <a:t>Identify considerations for each step</a:t>
          </a:r>
          <a:endParaRPr lang="en-US" dirty="0">
            <a:latin typeface="Raleway" pitchFamily="2" charset="0"/>
          </a:endParaRPr>
        </a:p>
      </dgm:t>
    </dgm:pt>
    <dgm:pt modelId="{FFA521F7-B444-4857-9D3A-06A89E0E4950}" type="parTrans" cxnId="{DD91DEBD-D635-4392-8A0F-10EE308C9D65}">
      <dgm:prSet/>
      <dgm:spPr/>
      <dgm:t>
        <a:bodyPr/>
        <a:lstStyle/>
        <a:p>
          <a:endParaRPr lang="en-US"/>
        </a:p>
      </dgm:t>
    </dgm:pt>
    <dgm:pt modelId="{3BAA27D3-551E-4736-817A-400A22E553C9}" type="sibTrans" cxnId="{DD91DEBD-D635-4392-8A0F-10EE308C9D65}">
      <dgm:prSet/>
      <dgm:spPr/>
      <dgm:t>
        <a:bodyPr/>
        <a:lstStyle/>
        <a:p>
          <a:endParaRPr lang="en-US"/>
        </a:p>
      </dgm:t>
    </dgm:pt>
    <dgm:pt modelId="{D4AE907E-DC6C-49A0-AFCC-A44C1A26E209}">
      <dgm:prSet/>
      <dgm:spPr/>
      <dgm:t>
        <a:bodyPr/>
        <a:lstStyle/>
        <a:p>
          <a:r>
            <a:rPr lang="en-US" b="0" i="0">
              <a:latin typeface="Raleway" pitchFamily="2" charset="0"/>
            </a:rPr>
            <a:t>Connect with tools, resources, and services</a:t>
          </a:r>
          <a:endParaRPr lang="en-US">
            <a:latin typeface="Raleway" pitchFamily="2" charset="0"/>
          </a:endParaRPr>
        </a:p>
      </dgm:t>
    </dgm:pt>
    <dgm:pt modelId="{6C0C6238-07E1-431F-A6D7-1934823A7156}" type="parTrans" cxnId="{A7031E0D-1B77-4418-84F5-BD18BB32F752}">
      <dgm:prSet/>
      <dgm:spPr/>
      <dgm:t>
        <a:bodyPr/>
        <a:lstStyle/>
        <a:p>
          <a:endParaRPr lang="en-US"/>
        </a:p>
      </dgm:t>
    </dgm:pt>
    <dgm:pt modelId="{C7E79627-CF4D-4371-B752-32BB770157D4}" type="sibTrans" cxnId="{A7031E0D-1B77-4418-84F5-BD18BB32F752}">
      <dgm:prSet/>
      <dgm:spPr/>
      <dgm:t>
        <a:bodyPr/>
        <a:lstStyle/>
        <a:p>
          <a:endParaRPr lang="en-US"/>
        </a:p>
      </dgm:t>
    </dgm:pt>
    <dgm:pt modelId="{AE8C513D-07DE-4805-8D23-1C174FBD22D5}" type="pres">
      <dgm:prSet presAssocID="{6DB4F06E-27DF-42B4-8137-083C214718CD}" presName="root" presStyleCnt="0">
        <dgm:presLayoutVars>
          <dgm:dir/>
          <dgm:resizeHandles val="exact"/>
        </dgm:presLayoutVars>
      </dgm:prSet>
      <dgm:spPr/>
    </dgm:pt>
    <dgm:pt modelId="{586FD9BA-F424-4347-8286-400BF8369D33}" type="pres">
      <dgm:prSet presAssocID="{F1134F78-1B08-446F-AB8F-1BA452855725}" presName="compNode" presStyleCnt="0"/>
      <dgm:spPr/>
    </dgm:pt>
    <dgm:pt modelId="{CF854DA0-7A66-481D-8EDB-53FBAA417A8A}" type="pres">
      <dgm:prSet presAssocID="{F1134F78-1B08-446F-AB8F-1BA452855725}" presName="bgRect" presStyleLbl="bgShp" presStyleIdx="0" presStyleCnt="3"/>
      <dgm:spPr/>
    </dgm:pt>
    <dgm:pt modelId="{A192A4E4-965D-41CF-876C-F83C6143B68C}" type="pres">
      <dgm:prSet presAssocID="{F1134F78-1B08-446F-AB8F-1BA4528557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AE9A09F-8C79-432F-AF8B-B10D8890CC96}" type="pres">
      <dgm:prSet presAssocID="{F1134F78-1B08-446F-AB8F-1BA452855725}" presName="spaceRect" presStyleCnt="0"/>
      <dgm:spPr/>
    </dgm:pt>
    <dgm:pt modelId="{D92F0A77-B245-4D18-95C1-5942A44B5767}" type="pres">
      <dgm:prSet presAssocID="{F1134F78-1B08-446F-AB8F-1BA452855725}" presName="parTx" presStyleLbl="revTx" presStyleIdx="0" presStyleCnt="3">
        <dgm:presLayoutVars>
          <dgm:chMax val="0"/>
          <dgm:chPref val="0"/>
        </dgm:presLayoutVars>
      </dgm:prSet>
      <dgm:spPr/>
    </dgm:pt>
    <dgm:pt modelId="{525EC506-BC9E-4ED2-95E3-0B2775D5A1AC}" type="pres">
      <dgm:prSet presAssocID="{A49948EF-2CAD-4262-8591-94EA3AB1A6C6}" presName="sibTrans" presStyleCnt="0"/>
      <dgm:spPr/>
    </dgm:pt>
    <dgm:pt modelId="{EF6BD098-7D66-4AA0-A481-04E12C095C24}" type="pres">
      <dgm:prSet presAssocID="{7B1F548D-FEC3-446B-95BD-F92503B572F6}" presName="compNode" presStyleCnt="0"/>
      <dgm:spPr/>
    </dgm:pt>
    <dgm:pt modelId="{F75C57AF-771F-460E-B803-B4DCF6996843}" type="pres">
      <dgm:prSet presAssocID="{7B1F548D-FEC3-446B-95BD-F92503B572F6}" presName="bgRect" presStyleLbl="bgShp" presStyleIdx="1" presStyleCnt="3"/>
      <dgm:spPr/>
    </dgm:pt>
    <dgm:pt modelId="{25E98316-5CC8-494E-A207-DA4319D7DB9B}" type="pres">
      <dgm:prSet presAssocID="{7B1F548D-FEC3-446B-95BD-F92503B572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ABAB580-5BEB-449F-8A8F-0D34A25F6C6E}" type="pres">
      <dgm:prSet presAssocID="{7B1F548D-FEC3-446B-95BD-F92503B572F6}" presName="spaceRect" presStyleCnt="0"/>
      <dgm:spPr/>
    </dgm:pt>
    <dgm:pt modelId="{7754B1BF-5592-483A-9B94-F386A7F8BB0C}" type="pres">
      <dgm:prSet presAssocID="{7B1F548D-FEC3-446B-95BD-F92503B572F6}" presName="parTx" presStyleLbl="revTx" presStyleIdx="1" presStyleCnt="3">
        <dgm:presLayoutVars>
          <dgm:chMax val="0"/>
          <dgm:chPref val="0"/>
        </dgm:presLayoutVars>
      </dgm:prSet>
      <dgm:spPr/>
    </dgm:pt>
    <dgm:pt modelId="{662B3AEE-A555-4659-B370-BD7B5E545344}" type="pres">
      <dgm:prSet presAssocID="{3BAA27D3-551E-4736-817A-400A22E553C9}" presName="sibTrans" presStyleCnt="0"/>
      <dgm:spPr/>
    </dgm:pt>
    <dgm:pt modelId="{141A56E4-9B4C-41ED-9369-DB373300528F}" type="pres">
      <dgm:prSet presAssocID="{D4AE907E-DC6C-49A0-AFCC-A44C1A26E209}" presName="compNode" presStyleCnt="0"/>
      <dgm:spPr/>
    </dgm:pt>
    <dgm:pt modelId="{12E9D993-68FD-4CBE-8E6B-1AEA35342973}" type="pres">
      <dgm:prSet presAssocID="{D4AE907E-DC6C-49A0-AFCC-A44C1A26E209}" presName="bgRect" presStyleLbl="bgShp" presStyleIdx="2" presStyleCnt="3"/>
      <dgm:spPr/>
    </dgm:pt>
    <dgm:pt modelId="{A495028F-EA5C-4FEB-8936-983374EF7686}" type="pres">
      <dgm:prSet presAssocID="{D4AE907E-DC6C-49A0-AFCC-A44C1A26E2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330EC09D-B192-4F10-B58C-1846B0038C3C}" type="pres">
      <dgm:prSet presAssocID="{D4AE907E-DC6C-49A0-AFCC-A44C1A26E209}" presName="spaceRect" presStyleCnt="0"/>
      <dgm:spPr/>
    </dgm:pt>
    <dgm:pt modelId="{103F2DB3-4CA0-486B-992F-470DD9BA52D2}" type="pres">
      <dgm:prSet presAssocID="{D4AE907E-DC6C-49A0-AFCC-A44C1A26E20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7031E0D-1B77-4418-84F5-BD18BB32F752}" srcId="{6DB4F06E-27DF-42B4-8137-083C214718CD}" destId="{D4AE907E-DC6C-49A0-AFCC-A44C1A26E209}" srcOrd="2" destOrd="0" parTransId="{6C0C6238-07E1-431F-A6D7-1934823A7156}" sibTransId="{C7E79627-CF4D-4371-B752-32BB770157D4}"/>
    <dgm:cxn modelId="{879F6045-4831-4A3B-A3EF-F021EBB7FB5A}" type="presOf" srcId="{7B1F548D-FEC3-446B-95BD-F92503B572F6}" destId="{7754B1BF-5592-483A-9B94-F386A7F8BB0C}" srcOrd="0" destOrd="0" presId="urn:microsoft.com/office/officeart/2018/2/layout/IconVerticalSolidList"/>
    <dgm:cxn modelId="{8CD59881-8213-46B9-AB6D-9B1482DF9033}" type="presOf" srcId="{6DB4F06E-27DF-42B4-8137-083C214718CD}" destId="{AE8C513D-07DE-4805-8D23-1C174FBD22D5}" srcOrd="0" destOrd="0" presId="urn:microsoft.com/office/officeart/2018/2/layout/IconVerticalSolidList"/>
    <dgm:cxn modelId="{75777892-3985-4FB5-ADF0-7E6E3D0172D7}" type="presOf" srcId="{F1134F78-1B08-446F-AB8F-1BA452855725}" destId="{D92F0A77-B245-4D18-95C1-5942A44B5767}" srcOrd="0" destOrd="0" presId="urn:microsoft.com/office/officeart/2018/2/layout/IconVerticalSolidList"/>
    <dgm:cxn modelId="{3299A0B3-AA96-4E24-B045-6B4085523A3E}" type="presOf" srcId="{D4AE907E-DC6C-49A0-AFCC-A44C1A26E209}" destId="{103F2DB3-4CA0-486B-992F-470DD9BA52D2}" srcOrd="0" destOrd="0" presId="urn:microsoft.com/office/officeart/2018/2/layout/IconVerticalSolidList"/>
    <dgm:cxn modelId="{DD91DEBD-D635-4392-8A0F-10EE308C9D65}" srcId="{6DB4F06E-27DF-42B4-8137-083C214718CD}" destId="{7B1F548D-FEC3-446B-95BD-F92503B572F6}" srcOrd="1" destOrd="0" parTransId="{FFA521F7-B444-4857-9D3A-06A89E0E4950}" sibTransId="{3BAA27D3-551E-4736-817A-400A22E553C9}"/>
    <dgm:cxn modelId="{A02DCDEA-2B82-48EF-85DE-24BE2E603BC5}" srcId="{6DB4F06E-27DF-42B4-8137-083C214718CD}" destId="{F1134F78-1B08-446F-AB8F-1BA452855725}" srcOrd="0" destOrd="0" parTransId="{B35DCD9A-1361-4406-A210-B5856C49383E}" sibTransId="{A49948EF-2CAD-4262-8591-94EA3AB1A6C6}"/>
    <dgm:cxn modelId="{EF49A414-6E4F-40D1-8884-18C10D0EAE94}" type="presParOf" srcId="{AE8C513D-07DE-4805-8D23-1C174FBD22D5}" destId="{586FD9BA-F424-4347-8286-400BF8369D33}" srcOrd="0" destOrd="0" presId="urn:microsoft.com/office/officeart/2018/2/layout/IconVerticalSolidList"/>
    <dgm:cxn modelId="{FA15D9D0-8F83-4F6C-A79A-22C8D82FD196}" type="presParOf" srcId="{586FD9BA-F424-4347-8286-400BF8369D33}" destId="{CF854DA0-7A66-481D-8EDB-53FBAA417A8A}" srcOrd="0" destOrd="0" presId="urn:microsoft.com/office/officeart/2018/2/layout/IconVerticalSolidList"/>
    <dgm:cxn modelId="{A690D477-B388-411D-8AD5-1F0A39A61550}" type="presParOf" srcId="{586FD9BA-F424-4347-8286-400BF8369D33}" destId="{A192A4E4-965D-41CF-876C-F83C6143B68C}" srcOrd="1" destOrd="0" presId="urn:microsoft.com/office/officeart/2018/2/layout/IconVerticalSolidList"/>
    <dgm:cxn modelId="{C446E2E6-CE50-4242-A6D4-D7C30F172A02}" type="presParOf" srcId="{586FD9BA-F424-4347-8286-400BF8369D33}" destId="{6AE9A09F-8C79-432F-AF8B-B10D8890CC96}" srcOrd="2" destOrd="0" presId="urn:microsoft.com/office/officeart/2018/2/layout/IconVerticalSolidList"/>
    <dgm:cxn modelId="{4B014489-62FF-42EF-B546-309F2A91CF4A}" type="presParOf" srcId="{586FD9BA-F424-4347-8286-400BF8369D33}" destId="{D92F0A77-B245-4D18-95C1-5942A44B5767}" srcOrd="3" destOrd="0" presId="urn:microsoft.com/office/officeart/2018/2/layout/IconVerticalSolidList"/>
    <dgm:cxn modelId="{4F52166A-F459-4DB5-9CB3-465DB7D05816}" type="presParOf" srcId="{AE8C513D-07DE-4805-8D23-1C174FBD22D5}" destId="{525EC506-BC9E-4ED2-95E3-0B2775D5A1AC}" srcOrd="1" destOrd="0" presId="urn:microsoft.com/office/officeart/2018/2/layout/IconVerticalSolidList"/>
    <dgm:cxn modelId="{31F8CB3F-DB0E-4136-9ABE-E7C42415DA46}" type="presParOf" srcId="{AE8C513D-07DE-4805-8D23-1C174FBD22D5}" destId="{EF6BD098-7D66-4AA0-A481-04E12C095C24}" srcOrd="2" destOrd="0" presId="urn:microsoft.com/office/officeart/2018/2/layout/IconVerticalSolidList"/>
    <dgm:cxn modelId="{C0517F33-9DF6-46C7-A5A0-3A5109114299}" type="presParOf" srcId="{EF6BD098-7D66-4AA0-A481-04E12C095C24}" destId="{F75C57AF-771F-460E-B803-B4DCF6996843}" srcOrd="0" destOrd="0" presId="urn:microsoft.com/office/officeart/2018/2/layout/IconVerticalSolidList"/>
    <dgm:cxn modelId="{ABDE6436-ABF9-445B-9E9B-D4979D1DF38B}" type="presParOf" srcId="{EF6BD098-7D66-4AA0-A481-04E12C095C24}" destId="{25E98316-5CC8-494E-A207-DA4319D7DB9B}" srcOrd="1" destOrd="0" presId="urn:microsoft.com/office/officeart/2018/2/layout/IconVerticalSolidList"/>
    <dgm:cxn modelId="{CE259C9C-A9A2-49B4-A925-4E19EDC783CC}" type="presParOf" srcId="{EF6BD098-7D66-4AA0-A481-04E12C095C24}" destId="{1ABAB580-5BEB-449F-8A8F-0D34A25F6C6E}" srcOrd="2" destOrd="0" presId="urn:microsoft.com/office/officeart/2018/2/layout/IconVerticalSolidList"/>
    <dgm:cxn modelId="{BDD17611-5126-45A7-95DE-90E9CD7B2DBD}" type="presParOf" srcId="{EF6BD098-7D66-4AA0-A481-04E12C095C24}" destId="{7754B1BF-5592-483A-9B94-F386A7F8BB0C}" srcOrd="3" destOrd="0" presId="urn:microsoft.com/office/officeart/2018/2/layout/IconVerticalSolidList"/>
    <dgm:cxn modelId="{1DEB3B56-A244-4C65-BE05-0F8C9588A013}" type="presParOf" srcId="{AE8C513D-07DE-4805-8D23-1C174FBD22D5}" destId="{662B3AEE-A555-4659-B370-BD7B5E545344}" srcOrd="3" destOrd="0" presId="urn:microsoft.com/office/officeart/2018/2/layout/IconVerticalSolidList"/>
    <dgm:cxn modelId="{5AC04FE5-1238-4244-A4C6-7B012A6374DC}" type="presParOf" srcId="{AE8C513D-07DE-4805-8D23-1C174FBD22D5}" destId="{141A56E4-9B4C-41ED-9369-DB373300528F}" srcOrd="4" destOrd="0" presId="urn:microsoft.com/office/officeart/2018/2/layout/IconVerticalSolidList"/>
    <dgm:cxn modelId="{621F0BAE-6BCE-4CF3-9472-184D088E9227}" type="presParOf" srcId="{141A56E4-9B4C-41ED-9369-DB373300528F}" destId="{12E9D993-68FD-4CBE-8E6B-1AEA35342973}" srcOrd="0" destOrd="0" presId="urn:microsoft.com/office/officeart/2018/2/layout/IconVerticalSolidList"/>
    <dgm:cxn modelId="{2564C35F-740C-4BD2-98CF-C98DFE1EBA87}" type="presParOf" srcId="{141A56E4-9B4C-41ED-9369-DB373300528F}" destId="{A495028F-EA5C-4FEB-8936-983374EF7686}" srcOrd="1" destOrd="0" presId="urn:microsoft.com/office/officeart/2018/2/layout/IconVerticalSolidList"/>
    <dgm:cxn modelId="{5BC2B0DA-6E88-4B51-A352-D08333B84A6E}" type="presParOf" srcId="{141A56E4-9B4C-41ED-9369-DB373300528F}" destId="{330EC09D-B192-4F10-B58C-1846B0038C3C}" srcOrd="2" destOrd="0" presId="urn:microsoft.com/office/officeart/2018/2/layout/IconVerticalSolidList"/>
    <dgm:cxn modelId="{C3A1CDCD-53DD-44E4-A50B-AA62883527D2}" type="presParOf" srcId="{141A56E4-9B4C-41ED-9369-DB373300528F}" destId="{103F2DB3-4CA0-486B-992F-470DD9BA52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4DA0-7A66-481D-8EDB-53FBAA417A8A}">
      <dsp:nvSpPr>
        <dsp:cNvPr id="0" name=""/>
        <dsp:cNvSpPr/>
      </dsp:nvSpPr>
      <dsp:spPr>
        <a:xfrm>
          <a:off x="0" y="398"/>
          <a:ext cx="6462600" cy="9324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2A4E4-965D-41CF-876C-F83C6143B68C}">
      <dsp:nvSpPr>
        <dsp:cNvPr id="0" name=""/>
        <dsp:cNvSpPr/>
      </dsp:nvSpPr>
      <dsp:spPr>
        <a:xfrm>
          <a:off x="282069" y="210202"/>
          <a:ext cx="512853" cy="512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F0A77-B245-4D18-95C1-5942A44B5767}">
      <dsp:nvSpPr>
        <dsp:cNvPr id="0" name=""/>
        <dsp:cNvSpPr/>
      </dsp:nvSpPr>
      <dsp:spPr>
        <a:xfrm>
          <a:off x="1076991" y="398"/>
          <a:ext cx="5385608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5" tIns="98685" rIns="98685" bIns="986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latin typeface="Raleway" pitchFamily="2" charset="0"/>
            </a:rPr>
            <a:t>Explore a workflow for intentional revisions</a:t>
          </a:r>
          <a:endParaRPr lang="en-US" sz="2500" kern="1200" dirty="0">
            <a:latin typeface="Raleway" pitchFamily="2" charset="0"/>
          </a:endParaRPr>
        </a:p>
      </dsp:txBody>
      <dsp:txXfrm>
        <a:off x="1076991" y="398"/>
        <a:ext cx="5385608" cy="932460"/>
      </dsp:txXfrm>
    </dsp:sp>
    <dsp:sp modelId="{F75C57AF-771F-460E-B803-B4DCF6996843}">
      <dsp:nvSpPr>
        <dsp:cNvPr id="0" name=""/>
        <dsp:cNvSpPr/>
      </dsp:nvSpPr>
      <dsp:spPr>
        <a:xfrm>
          <a:off x="0" y="1165973"/>
          <a:ext cx="6462600" cy="9324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98316-5CC8-494E-A207-DA4319D7DB9B}">
      <dsp:nvSpPr>
        <dsp:cNvPr id="0" name=""/>
        <dsp:cNvSpPr/>
      </dsp:nvSpPr>
      <dsp:spPr>
        <a:xfrm>
          <a:off x="282069" y="1375777"/>
          <a:ext cx="512853" cy="512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4B1BF-5592-483A-9B94-F386A7F8BB0C}">
      <dsp:nvSpPr>
        <dsp:cNvPr id="0" name=""/>
        <dsp:cNvSpPr/>
      </dsp:nvSpPr>
      <dsp:spPr>
        <a:xfrm>
          <a:off x="1076991" y="1165973"/>
          <a:ext cx="5385608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5" tIns="98685" rIns="98685" bIns="986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latin typeface="Raleway" pitchFamily="2" charset="0"/>
            </a:rPr>
            <a:t>Identify considerations for each step</a:t>
          </a:r>
          <a:endParaRPr lang="en-US" sz="2500" kern="1200" dirty="0">
            <a:latin typeface="Raleway" pitchFamily="2" charset="0"/>
          </a:endParaRPr>
        </a:p>
      </dsp:txBody>
      <dsp:txXfrm>
        <a:off x="1076991" y="1165973"/>
        <a:ext cx="5385608" cy="932460"/>
      </dsp:txXfrm>
    </dsp:sp>
    <dsp:sp modelId="{12E9D993-68FD-4CBE-8E6B-1AEA35342973}">
      <dsp:nvSpPr>
        <dsp:cNvPr id="0" name=""/>
        <dsp:cNvSpPr/>
      </dsp:nvSpPr>
      <dsp:spPr>
        <a:xfrm>
          <a:off x="0" y="2331549"/>
          <a:ext cx="6462600" cy="9324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5028F-EA5C-4FEB-8936-983374EF7686}">
      <dsp:nvSpPr>
        <dsp:cNvPr id="0" name=""/>
        <dsp:cNvSpPr/>
      </dsp:nvSpPr>
      <dsp:spPr>
        <a:xfrm>
          <a:off x="282069" y="2541352"/>
          <a:ext cx="512853" cy="5128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F2DB3-4CA0-486B-992F-470DD9BA52D2}">
      <dsp:nvSpPr>
        <dsp:cNvPr id="0" name=""/>
        <dsp:cNvSpPr/>
      </dsp:nvSpPr>
      <dsp:spPr>
        <a:xfrm>
          <a:off x="1076991" y="2331549"/>
          <a:ext cx="5385608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5" tIns="98685" rIns="98685" bIns="986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>
              <a:latin typeface="Raleway" pitchFamily="2" charset="0"/>
            </a:rPr>
            <a:t>Connect with tools, resources, and services</a:t>
          </a:r>
          <a:endParaRPr lang="en-US" sz="2500" kern="1200">
            <a:latin typeface="Raleway" pitchFamily="2" charset="0"/>
          </a:endParaRPr>
        </a:p>
      </dsp:txBody>
      <dsp:txXfrm>
        <a:off x="1076991" y="2331549"/>
        <a:ext cx="5385608" cy="93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0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02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56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025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56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3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28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5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1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3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A1F70-4AF2-4043-B353-42F9C58A9F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0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1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4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2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340700" y="-15329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cw.instructure.com/courses/55773/pages/how-do-i-access-and-use-turnitins-generative-ai-detection-tool" TargetMode="External"/><Relationship Id="rId3" Type="http://schemas.openxmlformats.org/officeDocument/2006/relationships/hyperlink" Target="https://uncw.instructure.com/courses/55773" TargetMode="External"/><Relationship Id="rId7" Type="http://schemas.openxmlformats.org/officeDocument/2006/relationships/hyperlink" Target="https://uncw.instructure.com/courses/55773/pages/getting-started-with-respondus-ldb-and-monitor?module_item_id=223947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cw.edu/myuncw/academics/deel/online-teaching-strategies/linkedin-learning" TargetMode="External"/><Relationship Id="rId5" Type="http://schemas.openxmlformats.org/officeDocument/2006/relationships/hyperlink" Target="https://uncw.edu/seahawk-life/services/technology/support/services/microsoft-copilot" TargetMode="External"/><Relationship Id="rId4" Type="http://schemas.openxmlformats.org/officeDocument/2006/relationships/hyperlink" Target="https://outlook.office365.com/owa/calendar/UNCWOeLOneoneoneAppointments@uncw4.onmicrosoft.com/bookings/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85800" y="432966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AI-Informed Assignment Design</a:t>
            </a:r>
            <a:br>
              <a:rPr lang="en" dirty="0"/>
            </a:b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C392669-FF00-CC66-DEED-4A13EDB98A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Presented by: </a:t>
            </a:r>
            <a:r>
              <a:rPr lang="en-US" sz="2000" b="0" dirty="0"/>
              <a:t>Zach Morgan, Senior Instructional Designer</a:t>
            </a:r>
          </a:p>
          <a:p>
            <a:r>
              <a:rPr lang="en-US" sz="2000" b="0" i="1" dirty="0"/>
              <a:t>Office of Distance Education and eLearning</a:t>
            </a: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4C9C-7714-A69B-2B75-830269A8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Breaking it down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7C852-07FB-B23B-B9C8-0BD3BBD9F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41" y="842071"/>
            <a:ext cx="556811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5061-4D7B-E30D-53BB-50F02137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3" y="36109"/>
            <a:ext cx="6462600" cy="857400"/>
          </a:xfrm>
        </p:spPr>
        <p:txBody>
          <a:bodyPr/>
          <a:lstStyle/>
          <a:p>
            <a:pPr algn="ctr"/>
            <a:r>
              <a:rPr lang="en-US" dirty="0"/>
              <a:t>Phase 2)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F43E-68B0-E363-65F7-15795A88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5" y="1762125"/>
            <a:ext cx="4143160" cy="3108960"/>
          </a:xfrm>
          <a:ln>
            <a:prstDash val="sysDot"/>
          </a:ln>
        </p:spPr>
        <p:txBody>
          <a:bodyPr/>
          <a:lstStyle/>
          <a:p>
            <a:r>
              <a:rPr lang="en-US" sz="2000" b="1" dirty="0"/>
              <a:t>Three Options for revision:</a:t>
            </a:r>
            <a:br>
              <a:rPr lang="en-US" sz="2000" b="1" dirty="0"/>
            </a:br>
            <a:endParaRPr lang="en-US" sz="2000" b="1" dirty="0"/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Match Strategies to steps</a:t>
            </a:r>
            <a:br>
              <a:rPr lang="en-US" sz="2000" dirty="0"/>
            </a:br>
            <a:endParaRPr lang="en-US" sz="2000" dirty="0"/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Start from scratch</a:t>
            </a:r>
            <a:br>
              <a:rPr lang="en-US" sz="2000" dirty="0"/>
            </a:br>
            <a:endParaRPr lang="en-US" sz="2000" dirty="0"/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Use a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B4DDE-4EA1-B464-12B4-4DC09F9E74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5562" y="1762125"/>
            <a:ext cx="4143161" cy="3108960"/>
          </a:xfrm>
          <a:ln>
            <a:prstDash val="sysDot"/>
          </a:ln>
        </p:spPr>
        <p:txBody>
          <a:bodyPr/>
          <a:lstStyle/>
          <a:p>
            <a:r>
              <a:rPr lang="en-US" sz="2000" dirty="0"/>
              <a:t>Instructional design consultation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🤖 Ask AI for options</a:t>
            </a:r>
            <a:br>
              <a:rPr lang="en-US" sz="2000" dirty="0"/>
            </a:br>
            <a:endParaRPr lang="en-US" sz="2000" dirty="0"/>
          </a:p>
          <a:p>
            <a:pPr marL="13970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70BFB-438D-42B9-3B59-3B37095B8447}"/>
              </a:ext>
            </a:extLst>
          </p:cNvPr>
          <p:cNvSpPr/>
          <p:nvPr/>
        </p:nvSpPr>
        <p:spPr>
          <a:xfrm>
            <a:off x="295275" y="1162049"/>
            <a:ext cx="4143160" cy="4667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199CD1-245F-E037-04E7-5AEC43701890}"/>
              </a:ext>
            </a:extLst>
          </p:cNvPr>
          <p:cNvSpPr/>
          <p:nvPr/>
        </p:nvSpPr>
        <p:spPr>
          <a:xfrm>
            <a:off x="4705563" y="1162050"/>
            <a:ext cx="4143161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Consider:</a:t>
            </a:r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91E1AD61-7423-0BF3-DD2D-45090749D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275" y="70549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16F9-0867-4093-C46C-61DBA45D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00" y="-222836"/>
            <a:ext cx="6462600" cy="857400"/>
          </a:xfrm>
        </p:spPr>
        <p:txBody>
          <a:bodyPr/>
          <a:lstStyle/>
          <a:p>
            <a:r>
              <a:rPr lang="en-US" sz="2800" dirty="0"/>
              <a:t>Possible Strategies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870AD4-6342-9FAA-36EB-DD23DA639CA0}"/>
              </a:ext>
            </a:extLst>
          </p:cNvPr>
          <p:cNvSpPr/>
          <p:nvPr/>
        </p:nvSpPr>
        <p:spPr>
          <a:xfrm>
            <a:off x="471636" y="883662"/>
            <a:ext cx="301752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Scaffolding assignments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AB420-21B4-1E4F-9DB1-7C421D5792CB}"/>
              </a:ext>
            </a:extLst>
          </p:cNvPr>
          <p:cNvSpPr/>
          <p:nvPr/>
        </p:nvSpPr>
        <p:spPr>
          <a:xfrm>
            <a:off x="471636" y="1703930"/>
            <a:ext cx="301752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1-1 Meetings / Debriefs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858A4-5F15-6681-FA85-17271005C323}"/>
              </a:ext>
            </a:extLst>
          </p:cNvPr>
          <p:cNvSpPr/>
          <p:nvPr/>
        </p:nvSpPr>
        <p:spPr>
          <a:xfrm>
            <a:off x="471636" y="2524198"/>
            <a:ext cx="301752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AI Literacy Activities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D6D7E-83D1-5157-FDA8-7296ED052C4B}"/>
              </a:ext>
            </a:extLst>
          </p:cNvPr>
          <p:cNvSpPr/>
          <p:nvPr/>
        </p:nvSpPr>
        <p:spPr>
          <a:xfrm>
            <a:off x="471636" y="3344466"/>
            <a:ext cx="301752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Local, unique, personal (Bowen &amp; Watson, 2024)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3C885-05F2-077B-C97D-72079F85F80C}"/>
              </a:ext>
            </a:extLst>
          </p:cNvPr>
          <p:cNvSpPr/>
          <p:nvPr/>
        </p:nvSpPr>
        <p:spPr>
          <a:xfrm>
            <a:off x="471636" y="4164735"/>
            <a:ext cx="3017520" cy="64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Turnitin / Proctoring Software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CFA938-D30C-6F04-518A-66DCE32CBDF8}"/>
              </a:ext>
            </a:extLst>
          </p:cNvPr>
          <p:cNvSpPr/>
          <p:nvPr/>
        </p:nvSpPr>
        <p:spPr>
          <a:xfrm>
            <a:off x="5654844" y="887262"/>
            <a:ext cx="301752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Critiquing AI Responses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D1151-7AFE-AC51-453B-E83F496D3BF6}"/>
              </a:ext>
            </a:extLst>
          </p:cNvPr>
          <p:cNvSpPr/>
          <p:nvPr/>
        </p:nvSpPr>
        <p:spPr>
          <a:xfrm>
            <a:off x="5654844" y="1706330"/>
            <a:ext cx="301752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Expecting More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0DB85-A394-93F4-DAE1-1EE6CD217CF7}"/>
              </a:ext>
            </a:extLst>
          </p:cNvPr>
          <p:cNvSpPr/>
          <p:nvPr/>
        </p:nvSpPr>
        <p:spPr>
          <a:xfrm>
            <a:off x="5654844" y="2525398"/>
            <a:ext cx="301752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AI Practice Activities &amp; Feedback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87F1E-D838-5132-D17E-EE204A22BFE7}"/>
              </a:ext>
            </a:extLst>
          </p:cNvPr>
          <p:cNvSpPr/>
          <p:nvPr/>
        </p:nvSpPr>
        <p:spPr>
          <a:xfrm>
            <a:off x="5654844" y="3344466"/>
            <a:ext cx="301752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 dirty="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AI as Team Support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437341-1301-A6F1-D4A0-301355A569AB}"/>
              </a:ext>
            </a:extLst>
          </p:cNvPr>
          <p:cNvSpPr/>
          <p:nvPr/>
        </p:nvSpPr>
        <p:spPr>
          <a:xfrm>
            <a:off x="5654844" y="4159934"/>
            <a:ext cx="3017520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60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Creating &amp; Curating</a:t>
            </a:r>
            <a:br>
              <a:rPr lang="en-US" sz="160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>
                <a:solidFill>
                  <a:srgbClr val="DEE2E6">
                    <a:lumMod val="10000"/>
                  </a:srgbClr>
                </a:solidFill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Materials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BA9AE6CD-29CB-3C6A-312C-ADFC801D7727}"/>
              </a:ext>
            </a:extLst>
          </p:cNvPr>
          <p:cNvSpPr/>
          <p:nvPr/>
        </p:nvSpPr>
        <p:spPr>
          <a:xfrm>
            <a:off x="3768881" y="2524198"/>
            <a:ext cx="1606238" cy="640080"/>
          </a:xfrm>
          <a:prstGeom prst="leftRightArrow">
            <a:avLst/>
          </a:prstGeom>
          <a:gradFill flip="none" rotWithShape="1">
            <a:gsLst>
              <a:gs pos="37500">
                <a:srgbClr val="F7E3C9"/>
              </a:gs>
              <a:gs pos="75000">
                <a:srgbClr val="C3CBEF"/>
              </a:gs>
              <a:gs pos="0">
                <a:srgbClr val="C3CBE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F6B9-4DCF-66BE-EF93-C2A5BF90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00" y="45635"/>
            <a:ext cx="6462600" cy="857400"/>
          </a:xfrm>
        </p:spPr>
        <p:txBody>
          <a:bodyPr anchor="t"/>
          <a:lstStyle/>
          <a:p>
            <a:r>
              <a:rPr lang="en-US" sz="2400" dirty="0"/>
              <a:t>Example – Matching tasks &amp; Strategies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048DCB-1330-D59D-E2A5-9D66A3F9D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2223"/>
              </p:ext>
            </p:extLst>
          </p:nvPr>
        </p:nvGraphicFramePr>
        <p:xfrm>
          <a:off x="320040" y="638238"/>
          <a:ext cx="8503920" cy="4419600"/>
        </p:xfrm>
        <a:graphic>
          <a:graphicData uri="http://schemas.openxmlformats.org/drawingml/2006/table">
            <a:tbl>
              <a:tblPr firstRow="1" bandRow="1">
                <a:tableStyleId>{A83F9730-FF13-4458-8B73-7FBF9A7169D4}</a:tableStyleId>
              </a:tblPr>
              <a:tblGrid>
                <a:gridCol w="2125980">
                  <a:extLst>
                    <a:ext uri="{9D8B030D-6E8A-4147-A177-3AD203B41FA5}">
                      <a16:colId xmlns:a16="http://schemas.microsoft.com/office/drawing/2014/main" val="3300576195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881219382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978146112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796479126"/>
                    </a:ext>
                  </a:extLst>
                </a:gridCol>
              </a:tblGrid>
              <a:tr h="885762"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Tasks (Risk Plan &amp; Ethics):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Reading textbook chapters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Drafting Risk Plan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Video or in-class justification and reflection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5097"/>
                  </a:ext>
                </a:extLst>
              </a:tr>
              <a:tr h="318033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Strategies: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Indicate page numbers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Replace ethics chapter with mini-lecture video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Video reflection “exit ticket”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Cite textbook in risk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Given previous work, use AI to brainstorm risks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Prompt should show context of student project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Critique AI risk plan and revise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Enter revised risks into risk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 walkthrough / justifying priorities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Reflection on pros/cons of AI response</a:t>
                      </a:r>
                      <a:br>
                        <a:rPr lang="en-US" sz="1600" dirty="0">
                          <a:latin typeface="Raleway" pitchFamily="2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Raleway" pitchFamily="2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81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8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5061-4D7B-E30D-53BB-50F02137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3" y="36109"/>
            <a:ext cx="6462600" cy="857400"/>
          </a:xfrm>
        </p:spPr>
        <p:txBody>
          <a:bodyPr/>
          <a:lstStyle/>
          <a:p>
            <a:pPr algn="ctr"/>
            <a:r>
              <a:rPr lang="en-US" dirty="0"/>
              <a:t>Phase 3: Build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F43E-68B0-E363-65F7-15795A88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5" y="1762125"/>
            <a:ext cx="4143160" cy="3108960"/>
          </a:xfrm>
          <a:ln>
            <a:prstDash val="sysDot"/>
          </a:ln>
        </p:spPr>
        <p:txBody>
          <a:bodyPr/>
          <a:lstStyle/>
          <a:p>
            <a:r>
              <a:rPr lang="en-US" sz="2000" dirty="0"/>
              <a:t>Clearly articulate in writing: </a:t>
            </a:r>
          </a:p>
          <a:p>
            <a:pPr lvl="1"/>
            <a:r>
              <a:rPr lang="en-US" sz="2000" dirty="0"/>
              <a:t>Purpose</a:t>
            </a:r>
          </a:p>
          <a:p>
            <a:pPr lvl="1"/>
            <a:r>
              <a:rPr lang="en-US" sz="2000" dirty="0"/>
              <a:t>Steps</a:t>
            </a:r>
          </a:p>
          <a:p>
            <a:pPr lvl="1"/>
            <a:r>
              <a:rPr lang="en-US" sz="2000" dirty="0"/>
              <a:t>Tools</a:t>
            </a:r>
          </a:p>
          <a:p>
            <a:pPr lvl="1"/>
            <a:r>
              <a:rPr lang="en-US" sz="2000" dirty="0"/>
              <a:t>Expectations</a:t>
            </a:r>
          </a:p>
          <a:p>
            <a:pPr lvl="1"/>
            <a:r>
              <a:rPr lang="en-US" sz="2000" dirty="0"/>
              <a:t>Support</a:t>
            </a:r>
          </a:p>
          <a:p>
            <a:pPr lvl="1"/>
            <a:endParaRPr lang="en-US" sz="2000" dirty="0"/>
          </a:p>
          <a:p>
            <a:r>
              <a:rPr lang="en-US" sz="2000" dirty="0"/>
              <a:t>Update global expectations as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B4DDE-4EA1-B464-12B4-4DC09F9E74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5562" y="1762125"/>
            <a:ext cx="4143161" cy="3108960"/>
          </a:xfrm>
          <a:ln>
            <a:prstDash val="sysDot"/>
          </a:ln>
        </p:spPr>
        <p:txBody>
          <a:bodyPr/>
          <a:lstStyle/>
          <a:p>
            <a:r>
              <a:rPr lang="en-US" sz="2000" dirty="0"/>
              <a:t>Designing on paper first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Assignment walkthrough (live or video)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🤖 AI assistance with drafting instructions, rubrics, templates</a:t>
            </a:r>
            <a:br>
              <a:rPr lang="en-US" sz="2000" dirty="0"/>
            </a:br>
            <a:endParaRPr lang="en-US" sz="2000" dirty="0"/>
          </a:p>
          <a:p>
            <a:pPr marL="139700" indent="0"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70BFB-438D-42B9-3B59-3B37095B8447}"/>
              </a:ext>
            </a:extLst>
          </p:cNvPr>
          <p:cNvSpPr/>
          <p:nvPr/>
        </p:nvSpPr>
        <p:spPr>
          <a:xfrm>
            <a:off x="295275" y="1162049"/>
            <a:ext cx="4143160" cy="4667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199CD1-245F-E037-04E7-5AEC43701890}"/>
              </a:ext>
            </a:extLst>
          </p:cNvPr>
          <p:cNvSpPr/>
          <p:nvPr/>
        </p:nvSpPr>
        <p:spPr>
          <a:xfrm>
            <a:off x="4705563" y="1162050"/>
            <a:ext cx="4143161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Consider:</a:t>
            </a:r>
          </a:p>
        </p:txBody>
      </p:sp>
      <p:pic>
        <p:nvPicPr>
          <p:cNvPr id="3" name="Graphic 2" descr="Tools with solid fill">
            <a:extLst>
              <a:ext uri="{FF2B5EF4-FFF2-40B4-BE49-F238E27FC236}">
                <a16:creationId xmlns:a16="http://schemas.microsoft.com/office/drawing/2014/main" id="{91C7D899-8DCF-1022-4170-E0BFB8890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275" y="53329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8F40-992F-8304-623F-7AA6DB38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00" y="-143145"/>
            <a:ext cx="6462600" cy="857400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32F8E-2A06-D081-5202-8DFA6BEF5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40" y="635196"/>
            <a:ext cx="6644720" cy="4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5061-4D7B-E30D-53BB-50F02137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3" y="36109"/>
            <a:ext cx="6462600" cy="857400"/>
          </a:xfrm>
        </p:spPr>
        <p:txBody>
          <a:bodyPr/>
          <a:lstStyle/>
          <a:p>
            <a:pPr algn="ctr"/>
            <a:r>
              <a:rPr lang="en-US" dirty="0"/>
              <a:t>Phase 4: Refine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F43E-68B0-E363-65F7-15795A88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5" y="1762125"/>
            <a:ext cx="4143160" cy="3108960"/>
          </a:xfrm>
          <a:ln>
            <a:prstDash val="sysDot"/>
          </a:ln>
        </p:spPr>
        <p:txBody>
          <a:bodyPr/>
          <a:lstStyle/>
          <a:p>
            <a:r>
              <a:rPr lang="en-US" sz="2000" dirty="0"/>
              <a:t>Test before launch, refine after pilot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Document the process</a:t>
            </a:r>
          </a:p>
          <a:p>
            <a:endParaRPr lang="en-US" sz="2000" dirty="0"/>
          </a:p>
          <a:p>
            <a:r>
              <a:rPr lang="en-US" sz="2000" dirty="0"/>
              <a:t>Expect revisions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B4DDE-4EA1-B464-12B4-4DC09F9E74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5562" y="1762125"/>
            <a:ext cx="4143161" cy="3108960"/>
          </a:xfrm>
          <a:ln>
            <a:prstDash val="sysDot"/>
          </a:ln>
        </p:spPr>
        <p:txBody>
          <a:bodyPr/>
          <a:lstStyle/>
          <a:p>
            <a:r>
              <a:rPr lang="en-US" sz="2000" dirty="0"/>
              <a:t>Brief “exit ticket” survey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Multiple feedback channels:</a:t>
            </a:r>
          </a:p>
          <a:p>
            <a:pPr lvl="1"/>
            <a:r>
              <a:rPr lang="en-US" sz="2000" dirty="0"/>
              <a:t>Colleagues</a:t>
            </a:r>
          </a:p>
          <a:p>
            <a:pPr lvl="1"/>
            <a:r>
              <a:rPr lang="en-US" sz="2000" dirty="0"/>
              <a:t>DEeL</a:t>
            </a:r>
          </a:p>
          <a:p>
            <a:pPr lvl="1"/>
            <a:r>
              <a:rPr lang="en-US" sz="2000" dirty="0"/>
              <a:t>Former students</a:t>
            </a:r>
          </a:p>
          <a:p>
            <a:pPr lvl="1"/>
            <a:r>
              <a:rPr lang="en-US" sz="2000" dirty="0"/>
              <a:t>Grad students</a:t>
            </a:r>
          </a:p>
          <a:p>
            <a:pPr lvl="1"/>
            <a:r>
              <a:rPr lang="en-US" sz="2000" dirty="0"/>
              <a:t>🤖 AI tools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70BFB-438D-42B9-3B59-3B37095B8447}"/>
              </a:ext>
            </a:extLst>
          </p:cNvPr>
          <p:cNvSpPr/>
          <p:nvPr/>
        </p:nvSpPr>
        <p:spPr>
          <a:xfrm>
            <a:off x="295275" y="1162049"/>
            <a:ext cx="4143160" cy="4667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199CD1-245F-E037-04E7-5AEC43701890}"/>
              </a:ext>
            </a:extLst>
          </p:cNvPr>
          <p:cNvSpPr/>
          <p:nvPr/>
        </p:nvSpPr>
        <p:spPr>
          <a:xfrm>
            <a:off x="4705563" y="1162050"/>
            <a:ext cx="4143161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Consider:</a:t>
            </a:r>
          </a:p>
        </p:txBody>
      </p:sp>
      <p:pic>
        <p:nvPicPr>
          <p:cNvPr id="6" name="Graphic 5" descr="Circles with arrows with solid fill">
            <a:extLst>
              <a:ext uri="{FF2B5EF4-FFF2-40B4-BE49-F238E27FC236}">
                <a16:creationId xmlns:a16="http://schemas.microsoft.com/office/drawing/2014/main" id="{0D39D1B1-18E8-18CD-B8D2-4B530E39A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52" y="70549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FF47-4E93-D640-A060-041741DE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7507"/>
            <a:ext cx="7979430" cy="857400"/>
          </a:xfrm>
        </p:spPr>
        <p:txBody>
          <a:bodyPr/>
          <a:lstStyle/>
          <a:p>
            <a:r>
              <a:rPr lang="en-US" sz="2800" dirty="0"/>
              <a:t>Support: Online, Hybrid, Web-enhanced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F83C0-7FE2-4CCC-0F20-150FAC803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918072"/>
            <a:ext cx="3167937" cy="4007816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DEeL Tutorial Portal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hlinkClick r:id="rId4"/>
              </a:rPr>
              <a:t>Instructional Design Consultations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hlinkClick r:id="rId5"/>
              </a:rPr>
              <a:t>Microsoft Copilot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hlinkClick r:id="rId6"/>
              </a:rPr>
              <a:t>LinkedIn Learning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>
                <a:hlinkClick r:id="rId7"/>
              </a:rPr>
              <a:t>Respondus Lockdown Browser/Monitor</a:t>
            </a:r>
            <a:r>
              <a:rPr lang="en-US" sz="2000" dirty="0"/>
              <a:t>, </a:t>
            </a:r>
            <a:r>
              <a:rPr lang="en-US" sz="2000" dirty="0">
                <a:hlinkClick r:id="rId8"/>
              </a:rPr>
              <a:t>Turnitin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C0D2A-DFEE-C294-16D1-729692436A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796" y="1544735"/>
            <a:ext cx="4624051" cy="3381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7516B-3D2F-CBB5-14E4-509B407088BA}"/>
              </a:ext>
            </a:extLst>
          </p:cNvPr>
          <p:cNvSpPr txBox="1"/>
          <p:nvPr/>
        </p:nvSpPr>
        <p:spPr>
          <a:xfrm>
            <a:off x="4288264" y="1236958"/>
            <a:ext cx="4584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Raleway" pitchFamily="2" charset="0"/>
              </a:rPr>
              <a:t>Screenshot: AI Resources in DEeL Tutorial Portal</a:t>
            </a:r>
          </a:p>
        </p:txBody>
      </p:sp>
    </p:spTree>
    <p:extLst>
      <p:ext uri="{BB962C8B-B14F-4D97-AF65-F5344CB8AC3E}">
        <p14:creationId xmlns:p14="http://schemas.microsoft.com/office/powerpoint/2010/main" val="379195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8F8C-BDFB-1D25-7E69-7A5BDEB4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00" y="358388"/>
            <a:ext cx="6462600" cy="857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Mini-Session Goals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FEC958B-771C-708E-5450-6685E2463F6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480575" y="4696933"/>
            <a:ext cx="548700" cy="3135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"/>
          </a:p>
        </p:txBody>
      </p:sp>
      <p:graphicFrame>
        <p:nvGraphicFramePr>
          <p:cNvPr id="19" name="Text Placeholder 16">
            <a:extLst>
              <a:ext uri="{FF2B5EF4-FFF2-40B4-BE49-F238E27FC236}">
                <a16:creationId xmlns:a16="http://schemas.microsoft.com/office/drawing/2014/main" id="{F1E5D2DA-A465-7460-CC51-859D9DDC3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869624"/>
              </p:ext>
            </p:extLst>
          </p:nvPr>
        </p:nvGraphicFramePr>
        <p:xfrm>
          <a:off x="1340700" y="1366959"/>
          <a:ext cx="6462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872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37C7-49CC-EBD1-9354-A75CB1A1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037F5-CAC7-FB7A-8442-A7C6DDAB4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373588"/>
            <a:ext cx="4366558" cy="3552300"/>
          </a:xfrm>
        </p:spPr>
        <p:txBody>
          <a:bodyPr/>
          <a:lstStyle/>
          <a:p>
            <a:r>
              <a:rPr lang="en-US" dirty="0"/>
              <a:t>Familiarity with </a:t>
            </a:r>
            <a:r>
              <a:rPr lang="en-US" dirty="0" err="1"/>
              <a:t>GenAI</a:t>
            </a:r>
            <a:r>
              <a:rPr lang="en-US" dirty="0"/>
              <a:t> tools</a:t>
            </a:r>
          </a:p>
          <a:p>
            <a:r>
              <a:rPr lang="en-US" dirty="0"/>
              <a:t>Rapidly evolving space</a:t>
            </a:r>
          </a:p>
          <a:p>
            <a:r>
              <a:rPr lang="en-US" dirty="0"/>
              <a:t>Assignments change over time</a:t>
            </a:r>
          </a:p>
          <a:p>
            <a:r>
              <a:rPr lang="en-US" dirty="0"/>
              <a:t>Thoughtful design takes time*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000" dirty="0"/>
              <a:t>*But maybe not as much as we think</a:t>
            </a:r>
          </a:p>
        </p:txBody>
      </p:sp>
      <p:pic>
        <p:nvPicPr>
          <p:cNvPr id="6" name="Picture 5" descr="A person pointing at a wall with yellow sticky notes&#10;&#10;Description automatically generated">
            <a:extLst>
              <a:ext uri="{FF2B5EF4-FFF2-40B4-BE49-F238E27FC236}">
                <a16:creationId xmlns:a16="http://schemas.microsoft.com/office/drawing/2014/main" id="{4551AC31-4EFB-311C-7E80-D72B3D1A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60" y="1373588"/>
            <a:ext cx="2230946" cy="33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2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6EA331-25C3-BEBE-23F8-7D918709F32C}"/>
              </a:ext>
            </a:extLst>
          </p:cNvPr>
          <p:cNvSpPr/>
          <p:nvPr/>
        </p:nvSpPr>
        <p:spPr>
          <a:xfrm>
            <a:off x="464216" y="1754010"/>
            <a:ext cx="1463040" cy="1005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73CCE-B34E-5891-17C5-871F6FE9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aleway" pitchFamily="2" charset="0"/>
              </a:rPr>
              <a:t>Phases of Design</a:t>
            </a:r>
          </a:p>
        </p:txBody>
      </p:sp>
      <p:sp>
        <p:nvSpPr>
          <p:cNvPr id="5" name="Google Shape;153;p20">
            <a:extLst>
              <a:ext uri="{FF2B5EF4-FFF2-40B4-BE49-F238E27FC236}">
                <a16:creationId xmlns:a16="http://schemas.microsoft.com/office/drawing/2014/main" id="{53ADAA2A-BA71-863F-69F9-6F8F6BF23E0D}"/>
              </a:ext>
            </a:extLst>
          </p:cNvPr>
          <p:cNvSpPr txBox="1">
            <a:spLocks/>
          </p:cNvSpPr>
          <p:nvPr/>
        </p:nvSpPr>
        <p:spPr>
          <a:xfrm>
            <a:off x="-100647" y="1178291"/>
            <a:ext cx="2371200" cy="639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Analyze</a:t>
            </a:r>
          </a:p>
        </p:txBody>
      </p:sp>
      <p:sp>
        <p:nvSpPr>
          <p:cNvPr id="6" name="Google Shape;154;p20">
            <a:extLst>
              <a:ext uri="{FF2B5EF4-FFF2-40B4-BE49-F238E27FC236}">
                <a16:creationId xmlns:a16="http://schemas.microsoft.com/office/drawing/2014/main" id="{451B4F18-854D-7807-BC47-A4094B88D995}"/>
              </a:ext>
            </a:extLst>
          </p:cNvPr>
          <p:cNvSpPr txBox="1">
            <a:spLocks/>
          </p:cNvSpPr>
          <p:nvPr/>
        </p:nvSpPr>
        <p:spPr>
          <a:xfrm>
            <a:off x="1949259" y="1616851"/>
            <a:ext cx="2371200" cy="709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Plan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DBFD4B-AD6A-C9DE-7ABC-CF202B593A79}"/>
              </a:ext>
            </a:extLst>
          </p:cNvPr>
          <p:cNvSpPr/>
          <p:nvPr/>
        </p:nvSpPr>
        <p:spPr>
          <a:xfrm>
            <a:off x="2403339" y="2155244"/>
            <a:ext cx="1463040" cy="1005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Google Shape;155;p20">
            <a:extLst>
              <a:ext uri="{FF2B5EF4-FFF2-40B4-BE49-F238E27FC236}">
                <a16:creationId xmlns:a16="http://schemas.microsoft.com/office/drawing/2014/main" id="{3CF7C5E3-4B28-3427-96A2-81CA3E75D0C5}"/>
              </a:ext>
            </a:extLst>
          </p:cNvPr>
          <p:cNvSpPr txBox="1">
            <a:spLocks/>
          </p:cNvSpPr>
          <p:nvPr/>
        </p:nvSpPr>
        <p:spPr>
          <a:xfrm>
            <a:off x="3999165" y="2249467"/>
            <a:ext cx="2371200" cy="709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Build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1A9287-AE52-CC33-945A-C7191C70A1C5}"/>
              </a:ext>
            </a:extLst>
          </p:cNvPr>
          <p:cNvSpPr/>
          <p:nvPr/>
        </p:nvSpPr>
        <p:spPr>
          <a:xfrm>
            <a:off x="4447067" y="2762898"/>
            <a:ext cx="1463040" cy="1005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Google Shape;155;p20">
            <a:extLst>
              <a:ext uri="{FF2B5EF4-FFF2-40B4-BE49-F238E27FC236}">
                <a16:creationId xmlns:a16="http://schemas.microsoft.com/office/drawing/2014/main" id="{E0D2420F-54B3-2922-758C-C9243F9D0A5B}"/>
              </a:ext>
            </a:extLst>
          </p:cNvPr>
          <p:cNvSpPr txBox="1">
            <a:spLocks/>
          </p:cNvSpPr>
          <p:nvPr/>
        </p:nvSpPr>
        <p:spPr>
          <a:xfrm>
            <a:off x="6048332" y="2794039"/>
            <a:ext cx="2371200" cy="709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Refine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78F708-5639-9ECC-49B5-BF719435EAB2}"/>
              </a:ext>
            </a:extLst>
          </p:cNvPr>
          <p:cNvSpPr/>
          <p:nvPr/>
        </p:nvSpPr>
        <p:spPr>
          <a:xfrm>
            <a:off x="6502412" y="3284653"/>
            <a:ext cx="1463040" cy="1005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Graphic 14" descr="Puzzle pieces with solid fill">
            <a:extLst>
              <a:ext uri="{FF2B5EF4-FFF2-40B4-BE49-F238E27FC236}">
                <a16:creationId xmlns:a16="http://schemas.microsoft.com/office/drawing/2014/main" id="{93FA2B7F-0ADD-CAFA-EF51-9C84E5DF3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524" y="1798387"/>
            <a:ext cx="822960" cy="822960"/>
          </a:xfrm>
          <a:prstGeom prst="rect">
            <a:avLst/>
          </a:prstGeom>
        </p:spPr>
      </p:pic>
      <p:pic>
        <p:nvPicPr>
          <p:cNvPr id="17" name="Graphic 16" descr="Lightbulb and gear with solid fill">
            <a:extLst>
              <a:ext uri="{FF2B5EF4-FFF2-40B4-BE49-F238E27FC236}">
                <a16:creationId xmlns:a16="http://schemas.microsoft.com/office/drawing/2014/main" id="{6D154FCD-BB88-7B09-769E-12BFF631E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1644" y="2246684"/>
            <a:ext cx="822960" cy="822960"/>
          </a:xfrm>
          <a:prstGeom prst="rect">
            <a:avLst/>
          </a:prstGeom>
        </p:spPr>
      </p:pic>
      <p:pic>
        <p:nvPicPr>
          <p:cNvPr id="23" name="Graphic 22" descr="Tools with solid fill">
            <a:extLst>
              <a:ext uri="{FF2B5EF4-FFF2-40B4-BE49-F238E27FC236}">
                <a16:creationId xmlns:a16="http://schemas.microsoft.com/office/drawing/2014/main" id="{CD283835-EFFD-90A1-AD8B-6B063724E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1292" y="2873173"/>
            <a:ext cx="822960" cy="822960"/>
          </a:xfrm>
          <a:prstGeom prst="rect">
            <a:avLst/>
          </a:prstGeom>
        </p:spPr>
      </p:pic>
      <p:pic>
        <p:nvPicPr>
          <p:cNvPr id="26" name="Graphic 25" descr="Circles with arrows with solid fill">
            <a:extLst>
              <a:ext uri="{FF2B5EF4-FFF2-40B4-BE49-F238E27FC236}">
                <a16:creationId xmlns:a16="http://schemas.microsoft.com/office/drawing/2014/main" id="{A709FF44-6F46-F372-80AE-5F184CDB3E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22452" y="3376093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7878-1841-17DB-36D3-15F2BF6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00" y="66863"/>
            <a:ext cx="6462600" cy="857400"/>
          </a:xfrm>
        </p:spPr>
        <p:txBody>
          <a:bodyPr/>
          <a:lstStyle/>
          <a:p>
            <a:r>
              <a:rPr lang="en-US" dirty="0"/>
              <a:t>Sample Workflow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F7907A-361C-443C-9272-7800D72C1604}"/>
              </a:ext>
            </a:extLst>
          </p:cNvPr>
          <p:cNvSpPr/>
          <p:nvPr/>
        </p:nvSpPr>
        <p:spPr>
          <a:xfrm>
            <a:off x="331050" y="1244249"/>
            <a:ext cx="1920240" cy="1463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Analyze: </a:t>
            </a: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Forget AI </a:t>
            </a:r>
            <a:b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(for now)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29962B-1F83-7B8C-1281-5489C1C0E7F6}"/>
              </a:ext>
            </a:extLst>
          </p:cNvPr>
          <p:cNvSpPr/>
          <p:nvPr/>
        </p:nvSpPr>
        <p:spPr>
          <a:xfrm>
            <a:off x="2518270" y="1249011"/>
            <a:ext cx="1920240" cy="1463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Analyze: </a:t>
            </a: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Select Assignment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F46AFA-014B-56F0-F388-B4642026E228}"/>
              </a:ext>
            </a:extLst>
          </p:cNvPr>
          <p:cNvSpPr/>
          <p:nvPr/>
        </p:nvSpPr>
        <p:spPr>
          <a:xfrm>
            <a:off x="4705490" y="1249011"/>
            <a:ext cx="1920240" cy="1463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Analyze: </a:t>
            </a: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Break it down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97E5C4-587F-4058-5319-75372DEB0A1F}"/>
              </a:ext>
            </a:extLst>
          </p:cNvPr>
          <p:cNvSpPr/>
          <p:nvPr/>
        </p:nvSpPr>
        <p:spPr>
          <a:xfrm>
            <a:off x="6892710" y="1249011"/>
            <a:ext cx="1920240" cy="1463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Plan: </a:t>
            </a:r>
            <a:b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Select Strategies &amp; Tools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68D603-297C-92D8-9359-1F75D7C26BB5}"/>
              </a:ext>
            </a:extLst>
          </p:cNvPr>
          <p:cNvSpPr/>
          <p:nvPr/>
        </p:nvSpPr>
        <p:spPr>
          <a:xfrm>
            <a:off x="292250" y="3305976"/>
            <a:ext cx="1920240" cy="1463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Build: </a:t>
            </a:r>
            <a:b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Re-assemble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67AD3E-EC0C-4A0B-1C47-7D3F15E59DE1}"/>
              </a:ext>
            </a:extLst>
          </p:cNvPr>
          <p:cNvSpPr/>
          <p:nvPr/>
        </p:nvSpPr>
        <p:spPr>
          <a:xfrm>
            <a:off x="2518270" y="3305976"/>
            <a:ext cx="1920240" cy="1463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Build: </a:t>
            </a: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Communicate Expectations</a:t>
            </a:r>
          </a:p>
          <a:p>
            <a:endParaRPr lang="en-US" sz="2000" dirty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E66098-F2C0-9C5E-058F-CFFA79911777}"/>
              </a:ext>
            </a:extLst>
          </p:cNvPr>
          <p:cNvSpPr/>
          <p:nvPr/>
        </p:nvSpPr>
        <p:spPr>
          <a:xfrm>
            <a:off x="4705490" y="3305976"/>
            <a:ext cx="1920240" cy="1463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Refine: </a:t>
            </a: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Test/Revise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28D3D3-911F-2F6C-ECFC-F4B870409295}"/>
              </a:ext>
            </a:extLst>
          </p:cNvPr>
          <p:cNvSpPr/>
          <p:nvPr/>
        </p:nvSpPr>
        <p:spPr>
          <a:xfrm>
            <a:off x="6892710" y="3305976"/>
            <a:ext cx="1920240" cy="1463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Refine: </a:t>
            </a:r>
            <a:r>
              <a:rPr lang="en-US" sz="2000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Pilot/Iterate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712204-247C-A4A5-62A6-ACD2C6141F4F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251290" y="1975769"/>
            <a:ext cx="266980" cy="4762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B700D2-D611-727D-DCB3-5DB4896158A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438510" y="1980531"/>
            <a:ext cx="266980" cy="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768D43-DC35-5C89-A232-1528724FCFF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625730" y="1980531"/>
            <a:ext cx="266980" cy="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7F70026C-6448-857C-B99A-B2C18134DC6A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4255638" y="-291217"/>
            <a:ext cx="593925" cy="6600460"/>
          </a:xfrm>
          <a:prstGeom prst="bentConnector3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AF18AD-2E7F-87DE-A8AA-E9ADDC597746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212490" y="4037496"/>
            <a:ext cx="305780" cy="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6FC396-1F33-5B3F-2159-CE800F71E9E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438510" y="4037496"/>
            <a:ext cx="266980" cy="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4A5C2C3-CBA9-E7A3-4912-6EAE498C008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625730" y="4037496"/>
            <a:ext cx="266980" cy="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8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4A59-BF77-9DC5-D04D-3173328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00" y="-24298"/>
            <a:ext cx="6462600" cy="857400"/>
          </a:xfrm>
        </p:spPr>
        <p:txBody>
          <a:bodyPr/>
          <a:lstStyle/>
          <a:p>
            <a:pPr algn="ctr"/>
            <a:r>
              <a:rPr lang="en-US" dirty="0"/>
              <a:t>Forget AI (for now)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F6370-3BF3-112A-5C31-0DC8BD662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5" y="1371600"/>
            <a:ext cx="3648075" cy="3554250"/>
          </a:xfrm>
        </p:spPr>
        <p:txBody>
          <a:bodyPr/>
          <a:lstStyle/>
          <a:p>
            <a:r>
              <a:rPr lang="en-US" sz="2400" dirty="0"/>
              <a:t>Alignment</a:t>
            </a:r>
          </a:p>
          <a:p>
            <a:r>
              <a:rPr lang="en-US" sz="2400" dirty="0"/>
              <a:t>Age of assignment</a:t>
            </a:r>
          </a:p>
          <a:p>
            <a:r>
              <a:rPr lang="en-US" sz="2400" dirty="0"/>
              <a:t>Currency/Relevance</a:t>
            </a:r>
          </a:p>
          <a:p>
            <a:r>
              <a:rPr lang="en-US" sz="2400" dirty="0"/>
              <a:t>High-stakes</a:t>
            </a:r>
          </a:p>
          <a:p>
            <a:r>
              <a:rPr lang="en-US" sz="2400" dirty="0"/>
              <a:t>Pain points</a:t>
            </a:r>
          </a:p>
          <a:p>
            <a:r>
              <a:rPr lang="en-US" sz="2400" dirty="0"/>
              <a:t>Knowledge gaps</a:t>
            </a:r>
          </a:p>
          <a:p>
            <a:r>
              <a:rPr lang="en-US" sz="2400" dirty="0"/>
              <a:t>Feedback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246870D-0A5A-80DA-3A8E-04717BDC532A}"/>
              </a:ext>
            </a:extLst>
          </p:cNvPr>
          <p:cNvSpPr txBox="1">
            <a:spLocks/>
          </p:cNvSpPr>
          <p:nvPr/>
        </p:nvSpPr>
        <p:spPr>
          <a:xfrm>
            <a:off x="4832500" y="1371600"/>
            <a:ext cx="3648075" cy="35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ato"/>
              <a:buChar char="▷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400" dirty="0"/>
              <a:t>Motivation</a:t>
            </a:r>
          </a:p>
          <a:p>
            <a:r>
              <a:rPr lang="en-US" sz="2400" dirty="0"/>
              <a:t>Engagement</a:t>
            </a:r>
          </a:p>
          <a:p>
            <a:r>
              <a:rPr lang="en-US" sz="2400" dirty="0"/>
              <a:t>New teaching strategies</a:t>
            </a:r>
          </a:p>
          <a:p>
            <a:r>
              <a:rPr lang="en-US" sz="2400" dirty="0"/>
              <a:t>New tools</a:t>
            </a:r>
          </a:p>
          <a:p>
            <a:r>
              <a:rPr lang="en-US" sz="2400" dirty="0"/>
              <a:t>Variety</a:t>
            </a:r>
          </a:p>
          <a:p>
            <a:r>
              <a:rPr lang="en-US" sz="2400" dirty="0"/>
              <a:t>Workload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5217-3A71-104E-7662-0E92DA566125}"/>
              </a:ext>
            </a:extLst>
          </p:cNvPr>
          <p:cNvSpPr txBox="1"/>
          <p:nvPr/>
        </p:nvSpPr>
        <p:spPr>
          <a:xfrm>
            <a:off x="2891663" y="917685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Many Reasons to Revise:</a:t>
            </a:r>
          </a:p>
        </p:txBody>
      </p:sp>
    </p:spTree>
    <p:extLst>
      <p:ext uri="{BB962C8B-B14F-4D97-AF65-F5344CB8AC3E}">
        <p14:creationId xmlns:p14="http://schemas.microsoft.com/office/powerpoint/2010/main" val="137753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4A59-BF77-9DC5-D04D-3173328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514200"/>
            <a:ext cx="3644482" cy="857400"/>
          </a:xfrm>
        </p:spPr>
        <p:txBody>
          <a:bodyPr/>
          <a:lstStyle/>
          <a:p>
            <a:r>
              <a:rPr lang="en-US" sz="2800" dirty="0"/>
              <a:t>Factors that influence cheating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F6370-3BF3-112A-5C31-0DC8BD662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24" y="1371600"/>
            <a:ext cx="5034423" cy="3554250"/>
          </a:xfrm>
        </p:spPr>
        <p:txBody>
          <a:bodyPr/>
          <a:lstStyle/>
          <a:p>
            <a:r>
              <a:rPr lang="en-US" dirty="0"/>
              <a:t>Relevance</a:t>
            </a:r>
          </a:p>
          <a:p>
            <a:r>
              <a:rPr lang="en-US" dirty="0"/>
              <a:t>Clarity</a:t>
            </a:r>
          </a:p>
          <a:p>
            <a:r>
              <a:rPr lang="en-US" dirty="0"/>
              <a:t>Digital Literacy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Preparedness</a:t>
            </a:r>
          </a:p>
          <a:p>
            <a:r>
              <a:rPr lang="en-US" dirty="0"/>
              <a:t>High-stakes</a:t>
            </a:r>
          </a:p>
          <a:p>
            <a:r>
              <a:rPr lang="en-US" dirty="0"/>
              <a:t>Ease of cheating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96AF61-3A26-60A0-E420-0FE1F5801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394" y="526138"/>
            <a:ext cx="3644482" cy="36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5061-4D7B-E30D-53BB-50F02137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83" y="36109"/>
            <a:ext cx="6462600" cy="857400"/>
          </a:xfrm>
        </p:spPr>
        <p:txBody>
          <a:bodyPr/>
          <a:lstStyle/>
          <a:p>
            <a:pPr algn="ctr"/>
            <a:r>
              <a:rPr lang="en-US" dirty="0"/>
              <a:t>Phase 1: Analyze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FF43E-68B0-E363-65F7-15795A88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5" y="1762125"/>
            <a:ext cx="4143160" cy="3108960"/>
          </a:xfrm>
          <a:ln>
            <a:prstDash val="sysDot"/>
          </a:ln>
        </p:spPr>
        <p:txBody>
          <a:bodyPr/>
          <a:lstStyle/>
          <a:p>
            <a:r>
              <a:rPr lang="en-US" sz="2000" dirty="0"/>
              <a:t>Forget AI (for now)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Select Assignment(s)</a:t>
            </a:r>
          </a:p>
          <a:p>
            <a:pPr lvl="1"/>
            <a:r>
              <a:rPr lang="en-US" sz="2000" dirty="0"/>
              <a:t>Prioritize</a:t>
            </a:r>
          </a:p>
          <a:p>
            <a:pPr lvl="1"/>
            <a:r>
              <a:rPr lang="en-US" sz="2000" dirty="0"/>
              <a:t>Clarify purpose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Break it down</a:t>
            </a:r>
          </a:p>
          <a:p>
            <a:pPr lvl="1"/>
            <a:r>
              <a:rPr lang="en-US" sz="2000" dirty="0"/>
              <a:t>Cognitive steps</a:t>
            </a:r>
          </a:p>
          <a:p>
            <a:pPr lvl="1"/>
            <a:r>
              <a:rPr lang="en-US" sz="2000" dirty="0"/>
              <a:t>Submission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B4DDE-4EA1-B464-12B4-4DC09F9E74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05562" y="1762125"/>
            <a:ext cx="4143161" cy="3108960"/>
          </a:xfrm>
          <a:ln>
            <a:prstDash val="sysDot"/>
          </a:ln>
        </p:spPr>
        <p:txBody>
          <a:bodyPr/>
          <a:lstStyle/>
          <a:p>
            <a:r>
              <a:rPr lang="en-US" sz="2000" dirty="0"/>
              <a:t>For each assignment step:</a:t>
            </a:r>
          </a:p>
          <a:p>
            <a:pPr lvl="1"/>
            <a:r>
              <a:rPr lang="en-US" sz="2000" dirty="0"/>
              <a:t>How can AI help?</a:t>
            </a:r>
          </a:p>
          <a:p>
            <a:pPr lvl="1"/>
            <a:r>
              <a:rPr lang="en-US" sz="2000" dirty="0"/>
              <a:t>How might it hinder?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Using/updating a design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76A4F-5A5C-7402-0FBE-148E213F5B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70BFB-438D-42B9-3B59-3B37095B8447}"/>
              </a:ext>
            </a:extLst>
          </p:cNvPr>
          <p:cNvSpPr/>
          <p:nvPr/>
        </p:nvSpPr>
        <p:spPr>
          <a:xfrm>
            <a:off x="295275" y="1162049"/>
            <a:ext cx="4143160" cy="466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199CD1-245F-E037-04E7-5AEC43701890}"/>
              </a:ext>
            </a:extLst>
          </p:cNvPr>
          <p:cNvSpPr/>
          <p:nvPr/>
        </p:nvSpPr>
        <p:spPr>
          <a:xfrm>
            <a:off x="4705563" y="1162050"/>
            <a:ext cx="4143161" cy="466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Consider:</a:t>
            </a:r>
          </a:p>
        </p:txBody>
      </p:sp>
      <p:pic>
        <p:nvPicPr>
          <p:cNvPr id="12" name="Graphic 11" descr="Puzzle pieces with solid fill">
            <a:extLst>
              <a:ext uri="{FF2B5EF4-FFF2-40B4-BE49-F238E27FC236}">
                <a16:creationId xmlns:a16="http://schemas.microsoft.com/office/drawing/2014/main" id="{19250DA9-566F-9E35-672D-A1567A650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075" y="70549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8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4C9C-7714-A69B-2B75-830269A8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Original Assignment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C114FF-A1BE-28A4-0A35-C29537CC6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1087"/>
              </p:ext>
            </p:extLst>
          </p:nvPr>
        </p:nvGraphicFramePr>
        <p:xfrm>
          <a:off x="334297" y="865858"/>
          <a:ext cx="8475404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8851">
                  <a:extLst>
                    <a:ext uri="{9D8B030D-6E8A-4147-A177-3AD203B41FA5}">
                      <a16:colId xmlns:a16="http://schemas.microsoft.com/office/drawing/2014/main" val="3068574245"/>
                    </a:ext>
                  </a:extLst>
                </a:gridCol>
                <a:gridCol w="2118851">
                  <a:extLst>
                    <a:ext uri="{9D8B030D-6E8A-4147-A177-3AD203B41FA5}">
                      <a16:colId xmlns:a16="http://schemas.microsoft.com/office/drawing/2014/main" val="127065034"/>
                    </a:ext>
                  </a:extLst>
                </a:gridCol>
                <a:gridCol w="2118851">
                  <a:extLst>
                    <a:ext uri="{9D8B030D-6E8A-4147-A177-3AD203B41FA5}">
                      <a16:colId xmlns:a16="http://schemas.microsoft.com/office/drawing/2014/main" val="2049340602"/>
                    </a:ext>
                  </a:extLst>
                </a:gridCol>
                <a:gridCol w="2118851">
                  <a:extLst>
                    <a:ext uri="{9D8B030D-6E8A-4147-A177-3AD203B41FA5}">
                      <a16:colId xmlns:a16="http://schemas.microsoft.com/office/drawing/2014/main" val="2372079801"/>
                    </a:ext>
                  </a:extLst>
                </a:gridCol>
              </a:tblGrid>
              <a:tr h="48116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Course Objective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Activity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Assignments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Instructional Materials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0058"/>
                  </a:ext>
                </a:extLst>
              </a:tr>
              <a:tr h="3012573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Create a comprehensive business plan…</a:t>
                      </a:r>
                      <a:br>
                        <a:rPr lang="en-US" sz="1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br>
                        <a:rPr lang="en-US" sz="1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…</a:t>
                      </a:r>
                      <a:r>
                        <a:rPr lang="en-US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for a startup or an existing business, addressing market analysis, financial projections, risk management, and growth strategies.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Case Study Analysis and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Prepare a risk management plan</a:t>
                      </a:r>
                      <a:endParaRPr lang="en-US" sz="1800" b="0" i="0" u="none" strike="noStrike" cap="non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  <a:p>
                      <a:b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Ethical Considerations Reflection</a:t>
                      </a:r>
                      <a:endParaRPr lang="en-US" sz="16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Textbook chapters on risk management and ethical considerations</a:t>
                      </a:r>
                      <a:br>
                        <a:rPr lang="en-US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br>
                        <a:rPr lang="en-US" sz="18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8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8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674774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cdf30-09ad-486a-996c-49a56edbd872" xsi:nil="true"/>
    <lcf76f155ced4ddcb4097134ff3c332f xmlns="d87d8e58-5a5f-405d-9b02-ad2f7a3e66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FF7FDFC829A640A9D95AE9587D9E41" ma:contentTypeVersion="18" ma:contentTypeDescription="Create a new document." ma:contentTypeScope="" ma:versionID="6156f3d009ba59256799853b1beb1726">
  <xsd:schema xmlns:xsd="http://www.w3.org/2001/XMLSchema" xmlns:xs="http://www.w3.org/2001/XMLSchema" xmlns:p="http://schemas.microsoft.com/office/2006/metadata/properties" xmlns:ns2="d87d8e58-5a5f-405d-9b02-ad2f7a3e6636" xmlns:ns3="67ccdf30-09ad-486a-996c-49a56edbd872" targetNamespace="http://schemas.microsoft.com/office/2006/metadata/properties" ma:root="true" ma:fieldsID="1d0edcf8a14f25339d5d4c8997e1a305" ns2:_="" ns3:_="">
    <xsd:import namespace="d87d8e58-5a5f-405d-9b02-ad2f7a3e6636"/>
    <xsd:import namespace="67ccdf30-09ad-486a-996c-49a56edbd8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d8e58-5a5f-405d-9b02-ad2f7a3e66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50c834-8d4b-4a14-b25e-aaab46c19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cdf30-09ad-486a-996c-49a56edbd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9e930b8-5538-436e-aaea-d61cbca817a4}" ma:internalName="TaxCatchAll" ma:showField="CatchAllData" ma:web="67ccdf30-09ad-486a-996c-49a56edbd8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E9D54-EFB1-47B3-9044-13A070EC2EF7}">
  <ds:schemaRefs>
    <ds:schemaRef ds:uri="http://schemas.microsoft.com/office/2006/metadata/properties"/>
    <ds:schemaRef ds:uri="http://schemas.microsoft.com/office/infopath/2007/PartnerControls"/>
    <ds:schemaRef ds:uri="67ccdf30-09ad-486a-996c-49a56edbd872"/>
    <ds:schemaRef ds:uri="d87d8e58-5a5f-405d-9b02-ad2f7a3e6636"/>
  </ds:schemaRefs>
</ds:datastoreItem>
</file>

<file path=customXml/itemProps2.xml><?xml version="1.0" encoding="utf-8"?>
<ds:datastoreItem xmlns:ds="http://schemas.openxmlformats.org/officeDocument/2006/customXml" ds:itemID="{B5061CD0-D314-42F5-8B7C-303876A71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25AE6-3B03-45D2-B103-72931CA87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d8e58-5a5f-405d-9b02-ad2f7a3e6636"/>
    <ds:schemaRef ds:uri="67ccdf30-09ad-486a-996c-49a56edbd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2136781-9753-4c75-af28-68a078871ebf}" enabled="0" method="" siteId="{22136781-9753-4c75-af28-68a078871e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606</Words>
  <Application>Microsoft Office PowerPoint</Application>
  <PresentationFormat>On-screen Show (16:9)</PresentationFormat>
  <Paragraphs>155</Paragraphs>
  <Slides>17</Slides>
  <Notes>17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Lato</vt:lpstr>
      <vt:lpstr>Raleway</vt:lpstr>
      <vt:lpstr>Arial</vt:lpstr>
      <vt:lpstr>Antonio template</vt:lpstr>
      <vt:lpstr>AI-Informed Assignment Design </vt:lpstr>
      <vt:lpstr>Mini-Session Goals</vt:lpstr>
      <vt:lpstr>Assumptions</vt:lpstr>
      <vt:lpstr>Phases of Design</vt:lpstr>
      <vt:lpstr>Sample Workflow</vt:lpstr>
      <vt:lpstr>Forget AI (for now)</vt:lpstr>
      <vt:lpstr>Factors that influence cheating</vt:lpstr>
      <vt:lpstr>Phase 1: Analyze</vt:lpstr>
      <vt:lpstr>Example – Original Assignment </vt:lpstr>
      <vt:lpstr>Example – Breaking it down </vt:lpstr>
      <vt:lpstr>Phase 2) Plan</vt:lpstr>
      <vt:lpstr>Possible Strategies</vt:lpstr>
      <vt:lpstr>Example – Matching tasks &amp; Strategies</vt:lpstr>
      <vt:lpstr>Phase 3: Build</vt:lpstr>
      <vt:lpstr>Example </vt:lpstr>
      <vt:lpstr>Phase 4: Refine</vt:lpstr>
      <vt:lpstr>Support: Online, Hybrid, Web-enhanced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Morgan, Zachary</dc:creator>
  <cp:lastModifiedBy>Morgan, Zachary</cp:lastModifiedBy>
  <cp:revision>4</cp:revision>
  <dcterms:modified xsi:type="dcterms:W3CDTF">2024-05-14T12:03:57Z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0x010100F6FF7FDFC829A640A9D95AE9587D9E41</vt:lpwstr>
  </property>
  <property fmtid="{D5CDD505-2E9C-101B-9397-08002B2CF9AE}" pid="3" name="MediaServiceImageTags">
    <vt:lpwstr/>
  </property>
</Properties>
</file>