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2"/>
  </p:notesMasterIdLst>
  <p:sldIdLst>
    <p:sldId id="256" r:id="rId2"/>
    <p:sldId id="440" r:id="rId3"/>
    <p:sldId id="278" r:id="rId4"/>
    <p:sldId id="302" r:id="rId5"/>
    <p:sldId id="533" r:id="rId6"/>
    <p:sldId id="279" r:id="rId7"/>
    <p:sldId id="280" r:id="rId8"/>
    <p:sldId id="395" r:id="rId9"/>
    <p:sldId id="288" r:id="rId10"/>
    <p:sldId id="281" r:id="rId11"/>
    <p:sldId id="282" r:id="rId12"/>
    <p:sldId id="528" r:id="rId13"/>
    <p:sldId id="529" r:id="rId14"/>
    <p:sldId id="530" r:id="rId15"/>
    <p:sldId id="534" r:id="rId16"/>
    <p:sldId id="531" r:id="rId17"/>
    <p:sldId id="532" r:id="rId18"/>
    <p:sldId id="265" r:id="rId19"/>
    <p:sldId id="276" r:id="rId20"/>
    <p:sldId id="277" r:id="rId21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504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809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09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E594FB8-3653-499A-8BA2-9657D9A676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8321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AA4A-16F9-45DC-8DCF-14FEFB0353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F319F-F5B4-4A7F-A9F5-921A0C91A9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F1031-5275-4DC9-8A3B-EFD1006FF6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54097-77A2-403E-BE61-A697EE4C8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62B2-A0B9-4776-96CC-6447E0DC6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26774-183C-4AB9-8459-566A381515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D3D4-7C3C-43F2-8A3A-56BD3DFADA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C3BD9-E4C6-403A-94B7-976EF57494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578D2-6D5D-46B3-9FC9-10B3C2D89E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09605-E62C-4197-BEC1-358E54F779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F51C1-1BBD-41FC-8964-8516C07EA0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0F8F946-05A7-44FF-9DDA-61D3F33A01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F4DML7FIWk?feature=oembed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laise_Ag%C3%BCera_y_Arcas" TargetMode="External"/><Relationship Id="rId2" Type="http://schemas.openxmlformats.org/officeDocument/2006/relationships/hyperlink" Target="https://www.noemamag.com/artificial-general-intelligence-is-already-here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hyperlink" Target="https://en.wikipedia.org/wiki/Peter_Norvi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laise_Ag%C3%BCera_y_Arcas" TargetMode="External"/><Relationship Id="rId2" Type="http://schemas.openxmlformats.org/officeDocument/2006/relationships/hyperlink" Target="https://www.noemamag.com/artificial-general-intelligence-is-already-here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hyperlink" Target="https://en.wikipedia.org/wiki/Peter_Norvi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laise_Ag%C3%BCera_y_Arcas" TargetMode="External"/><Relationship Id="rId2" Type="http://schemas.openxmlformats.org/officeDocument/2006/relationships/hyperlink" Target="https://www.noemamag.com/artificial-general-intelligence-is-already-here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hyperlink" Target="https://en.wikipedia.org/wiki/Peter_Norvi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hyperlink" Target="https://www.csee.umbc.edu/courses/471/papers/turing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.telegraph.co.uk/multimedia/archive/01819/future-city_1819612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0" y="-26060"/>
            <a:ext cx="11243823" cy="7036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What is Artificial Intelligence?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1905000"/>
            <a:ext cx="7406640" cy="1752600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Curry Guinn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67866" tIns="33338" rIns="67866" bIns="33338" rtlCol="0" anchor="ctr">
            <a:normAutofit/>
          </a:bodyPr>
          <a:lstStyle/>
          <a:p>
            <a:r>
              <a:rPr lang="en-US" dirty="0"/>
              <a:t>Thinking Rationally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>
          <a:xfrm>
            <a:off x="1435608" y="1938173"/>
            <a:ext cx="7498080" cy="48006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67866" tIns="33338" rIns="67866" bIns="33338" rtlCol="0">
            <a:normAutofit/>
          </a:bodyPr>
          <a:lstStyle/>
          <a:p>
            <a:endParaRPr lang="en-US" dirty="0"/>
          </a:p>
          <a:p>
            <a:r>
              <a:rPr lang="en-US" dirty="0"/>
              <a:t>Logic, logic, logic.</a:t>
            </a:r>
          </a:p>
          <a:p>
            <a:r>
              <a:rPr lang="en-US" dirty="0"/>
              <a:t>Formalize the world, and then use well-known techniques to solve problems.</a:t>
            </a:r>
          </a:p>
          <a:p>
            <a:r>
              <a:rPr lang="en-US" dirty="0"/>
              <a:t>Notice that this is not “thinking humanly”.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C915F0A-9A0C-8007-8A39-FCF64D917D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1417638"/>
            <a:ext cx="3810000" cy="1676400"/>
          </a:xfrm>
          <a:prstGeom prst="rect">
            <a:avLst/>
          </a:prstGeom>
        </p:spPr>
      </p:pic>
      <p:pic>
        <p:nvPicPr>
          <p:cNvPr id="1026" name="Picture 2" descr="Spock Star Trek ...">
            <a:extLst>
              <a:ext uri="{FF2B5EF4-FFF2-40B4-BE49-F238E27FC236}">
                <a16:creationId xmlns:a16="http://schemas.microsoft.com/office/drawing/2014/main" id="{3DC6C57B-7F08-A689-717A-A7DF5DEED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0" y="5054580"/>
            <a:ext cx="2457450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0971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67866" tIns="33338" rIns="67866" bIns="33338" rtlCol="0" anchor="ctr">
            <a:normAutofit/>
          </a:bodyPr>
          <a:lstStyle/>
          <a:p>
            <a:r>
              <a:rPr lang="en-US"/>
              <a:t>Acting Rationally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idx="1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67866" tIns="33338" rIns="67866" bIns="33338" rtlCol="0"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More than just using “correct inference”.</a:t>
            </a:r>
          </a:p>
          <a:p>
            <a:r>
              <a:rPr lang="en-US" dirty="0"/>
              <a:t>An </a:t>
            </a:r>
            <a:r>
              <a:rPr lang="en-US" b="1" dirty="0"/>
              <a:t>agent</a:t>
            </a:r>
            <a:r>
              <a:rPr lang="en-US" dirty="0"/>
              <a:t> is a system that perceives and acts</a:t>
            </a:r>
          </a:p>
          <a:p>
            <a:r>
              <a:rPr lang="en-US" dirty="0"/>
              <a:t>An </a:t>
            </a:r>
            <a:r>
              <a:rPr lang="en-US" b="1" dirty="0"/>
              <a:t>agent </a:t>
            </a:r>
            <a:r>
              <a:rPr lang="en-US" dirty="0"/>
              <a:t>acts rationally if it always does “the right thing” based on its available knowledge and beliefs.  </a:t>
            </a:r>
          </a:p>
          <a:p>
            <a:r>
              <a:rPr lang="en-US" dirty="0"/>
              <a:t>Decision-making may use logic, but it may have to go beyond logically reasoning</a:t>
            </a:r>
          </a:p>
          <a:p>
            <a:pPr lvl="1"/>
            <a:r>
              <a:rPr lang="en-US" dirty="0"/>
              <a:t>Very problem-centric approach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0B60AFC-7F1C-D601-F321-C946A1614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8704" y="256825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39555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73059-F842-29B0-2220-F126507E7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Artificial General Intelligence (AGI)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466A32-FB9C-6B41-3DD7-B55C6DE13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608" y="1447800"/>
            <a:ext cx="5117592" cy="48006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AI that can perform as well or better than humans in a wide range of cognitive tasks</a:t>
            </a:r>
          </a:p>
          <a:p>
            <a:pPr lvl="1"/>
            <a:r>
              <a:rPr lang="en-US" dirty="0"/>
              <a:t>Not just chess</a:t>
            </a:r>
          </a:p>
          <a:p>
            <a:pPr lvl="1"/>
            <a:r>
              <a:rPr lang="en-US" dirty="0"/>
              <a:t>Or face recognition </a:t>
            </a:r>
          </a:p>
          <a:p>
            <a:pPr lvl="1"/>
            <a:r>
              <a:rPr lang="en-US" dirty="0"/>
              <a:t>But all tasks that humans can do</a:t>
            </a:r>
          </a:p>
          <a:p>
            <a:r>
              <a:rPr lang="en-US" dirty="0"/>
              <a:t>Getting a computer to be “an intelligent being” or “an intelligence” is called Strong AI (or Hard AI).  </a:t>
            </a:r>
          </a:p>
          <a:p>
            <a:pPr lvl="1"/>
            <a:r>
              <a:rPr lang="en-US" dirty="0"/>
              <a:t>As opposed to “Weak” or “Soft AI” which tries to get a machine to do a task that we think takes some level of intelligence to do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8951BA-8D7D-6963-D123-71CA4C51A4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4676775"/>
            <a:ext cx="2381250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11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State-of-the-art in “Thinking Humanly”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Whole Brain Emulation</a:t>
            </a:r>
          </a:p>
          <a:p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D127EEC-6DB0-15D4-D965-F672E42F3EDA}"/>
              </a:ext>
            </a:extLst>
          </p:cNvPr>
          <p:cNvGrpSpPr/>
          <p:nvPr/>
        </p:nvGrpSpPr>
        <p:grpSpPr>
          <a:xfrm>
            <a:off x="990600" y="2264214"/>
            <a:ext cx="3898992" cy="3741298"/>
            <a:chOff x="990600" y="2264214"/>
            <a:chExt cx="3898992" cy="374129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3F9F486-DABD-A474-714A-AE810563DB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0600" y="2667000"/>
              <a:ext cx="3898992" cy="333851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49F4C74-1C04-80F0-1067-503135EA5B65}"/>
                </a:ext>
              </a:extLst>
            </p:cNvPr>
            <p:cNvSpPr txBox="1"/>
            <p:nvPr/>
          </p:nvSpPr>
          <p:spPr>
            <a:xfrm>
              <a:off x="1764132" y="2264214"/>
              <a:ext cx="23519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Where we want to be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293D13C-CEA9-E389-6702-ECDAA3D8AC28}"/>
              </a:ext>
            </a:extLst>
          </p:cNvPr>
          <p:cNvGrpSpPr/>
          <p:nvPr/>
        </p:nvGrpSpPr>
        <p:grpSpPr>
          <a:xfrm>
            <a:off x="5155949" y="2297668"/>
            <a:ext cx="3937785" cy="3398282"/>
            <a:chOff x="5155949" y="2297668"/>
            <a:chExt cx="3937785" cy="339828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61DABDA-8E85-3351-00B5-2153C3C14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55949" y="2976562"/>
              <a:ext cx="3937785" cy="2719388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9176879-5340-9E3F-222B-71A0CD5D8425}"/>
                </a:ext>
              </a:extLst>
            </p:cNvPr>
            <p:cNvSpPr txBox="1"/>
            <p:nvPr/>
          </p:nvSpPr>
          <p:spPr>
            <a:xfrm>
              <a:off x="6136474" y="2297668"/>
              <a:ext cx="16209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Where we are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986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State-of-the-art in “Behaving Humanly”</a:t>
            </a:r>
            <a:br>
              <a:rPr lang="en-US" dirty="0"/>
            </a:b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D626CF-69E8-B944-C7FE-AD5E0CAE45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608" y="1417638"/>
            <a:ext cx="6467637" cy="520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36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State-of-the-art in “Behaving Humanly”</a:t>
            </a:r>
            <a:br>
              <a:rPr lang="en-US" dirty="0"/>
            </a:br>
            <a:endParaRPr lang="en-US" dirty="0"/>
          </a:p>
        </p:txBody>
      </p:sp>
      <p:pic>
        <p:nvPicPr>
          <p:cNvPr id="4" name="Online Media 3" title="Atlas | Partners in Parkour">
            <a:hlinkClick r:id="" action="ppaction://media"/>
            <a:extLst>
              <a:ext uri="{FF2B5EF4-FFF2-40B4-BE49-F238E27FC236}">
                <a16:creationId xmlns:a16="http://schemas.microsoft.com/office/drawing/2014/main" id="{8BBE7BAE-9CFB-1890-634D-4C77A3210C5A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35100" y="1728788"/>
            <a:ext cx="7499350" cy="423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41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State-of-the-art in “Thinking Rationally”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6F6F6F"/>
                </a:solidFill>
                <a:effectLst/>
                <a:highlight>
                  <a:srgbClr val="FFFFFF"/>
                </a:highlight>
                <a:latin typeface="-apple-system"/>
              </a:rPr>
              <a:t>Published: 17 January 2024</a:t>
            </a:r>
          </a:p>
          <a:p>
            <a:pPr algn="l"/>
            <a:r>
              <a:rPr lang="en-US" sz="20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Harding"/>
              </a:rPr>
              <a:t>Solving </a:t>
            </a:r>
            <a:r>
              <a:rPr lang="en-US" sz="2000" b="1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Harding"/>
              </a:rPr>
              <a:t>olympiad</a:t>
            </a:r>
            <a:r>
              <a:rPr lang="en-US" sz="20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Harding"/>
              </a:rPr>
              <a:t> geometry without human demonstrations</a:t>
            </a:r>
          </a:p>
          <a:p>
            <a:endParaRPr lang="en-US" dirty="0"/>
          </a:p>
        </p:txBody>
      </p:sp>
      <p:pic>
        <p:nvPicPr>
          <p:cNvPr id="5" name="Picture 4" descr="A diagram of a triangle&#10;&#10;Description automatically generated with medium confidence">
            <a:extLst>
              <a:ext uri="{FF2B5EF4-FFF2-40B4-BE49-F238E27FC236}">
                <a16:creationId xmlns:a16="http://schemas.microsoft.com/office/drawing/2014/main" id="{8FDC9897-20BC-F804-2378-03DE6A0112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847" y="2846442"/>
            <a:ext cx="7020905" cy="3743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0635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State-of-the-art in “Acting Rationally”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999942-BC81-18DB-D499-A7E6CB6653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056" y="1447800"/>
            <a:ext cx="7197183" cy="544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5243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9FD3F-EDC1-65A9-65C5-12EEBC48B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082" y="857251"/>
            <a:ext cx="3485178" cy="1218390"/>
          </a:xfrm>
        </p:spPr>
        <p:txBody>
          <a:bodyPr anchor="ctr">
            <a:normAutofit/>
          </a:bodyPr>
          <a:lstStyle/>
          <a:p>
            <a:r>
              <a:rPr lang="en-US" sz="2775" b="1" dirty="0"/>
              <a:t>Artificial General Intelligence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0CC76-11E8-109C-8781-161E9B380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2081" y="2819400"/>
            <a:ext cx="3485179" cy="2709862"/>
          </a:xfrm>
        </p:spPr>
        <p:txBody>
          <a:bodyPr anchor="ctr">
            <a:normAutofit fontScale="92500" lnSpcReduction="20000"/>
          </a:bodyPr>
          <a:lstStyle/>
          <a:p>
            <a:r>
              <a:rPr lang="en-US" sz="1500" dirty="0">
                <a:hlinkClick r:id="rId2"/>
              </a:rPr>
              <a:t>Artificial General Intelligence Is Already Here</a:t>
            </a:r>
            <a:r>
              <a:rPr lang="en-US" sz="1500" dirty="0"/>
              <a:t> October 10, 2023</a:t>
            </a:r>
          </a:p>
          <a:p>
            <a:pPr lvl="1"/>
            <a:r>
              <a:rPr lang="en-US" sz="1500" dirty="0">
                <a:hlinkClick r:id="rId3"/>
              </a:rPr>
              <a:t>Blaise </a:t>
            </a:r>
            <a:r>
              <a:rPr lang="en-US" sz="1500" dirty="0" err="1">
                <a:hlinkClick r:id="rId3"/>
              </a:rPr>
              <a:t>Agüera</a:t>
            </a:r>
            <a:r>
              <a:rPr lang="en-US" sz="1500" dirty="0">
                <a:hlinkClick r:id="rId3"/>
              </a:rPr>
              <a:t> y </a:t>
            </a:r>
            <a:r>
              <a:rPr lang="en-US" sz="1500" dirty="0" err="1">
                <a:hlinkClick r:id="rId3"/>
              </a:rPr>
              <a:t>Arcas</a:t>
            </a:r>
            <a:r>
              <a:rPr lang="en-US" sz="1500" dirty="0">
                <a:hlinkClick r:id="rId3"/>
              </a:rPr>
              <a:t> </a:t>
            </a:r>
            <a:r>
              <a:rPr lang="en-US" sz="1500" dirty="0"/>
              <a:t>and </a:t>
            </a:r>
            <a:r>
              <a:rPr lang="en-US" sz="1500" dirty="0">
                <a:hlinkClick r:id="rId4"/>
              </a:rPr>
              <a:t>Peter Norvig</a:t>
            </a:r>
            <a:endParaRPr lang="en-US" sz="1500" dirty="0"/>
          </a:p>
          <a:p>
            <a:pPr lvl="1"/>
            <a:endParaRPr lang="en-US" sz="1500" dirty="0"/>
          </a:p>
          <a:p>
            <a:pPr marL="0" indent="0">
              <a:buNone/>
            </a:pPr>
            <a:r>
              <a:rPr lang="en-US" sz="2400" dirty="0">
                <a:latin typeface="EksellDisplayWeb-Large"/>
              </a:rPr>
              <a:t>“The most important parts of AGI have already been achieved by the current generation of advanced AI large language models.”</a:t>
            </a:r>
          </a:p>
          <a:p>
            <a:endParaRPr lang="en-US" sz="1500" dirty="0"/>
          </a:p>
        </p:txBody>
      </p:sp>
      <p:pic>
        <p:nvPicPr>
          <p:cNvPr id="5" name="Picture 4" descr="3D art of a person">
            <a:extLst>
              <a:ext uri="{FF2B5EF4-FFF2-40B4-BE49-F238E27FC236}">
                <a16:creationId xmlns:a16="http://schemas.microsoft.com/office/drawing/2014/main" id="{3676C188-BACE-3C3F-43E6-7CB1A775AF2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1012"/>
          <a:stretch/>
        </p:blipFill>
        <p:spPr>
          <a:xfrm>
            <a:off x="4572000" y="857251"/>
            <a:ext cx="457711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4443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9FD3F-EDC1-65A9-65C5-12EEBC48B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881" y="857250"/>
            <a:ext cx="3583790" cy="1221728"/>
          </a:xfrm>
        </p:spPr>
        <p:txBody>
          <a:bodyPr anchor="ctr">
            <a:normAutofit/>
          </a:bodyPr>
          <a:lstStyle/>
          <a:p>
            <a:r>
              <a:rPr lang="en-US" sz="2775" b="1" dirty="0"/>
              <a:t>Artificial General Intelligence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0CC76-11E8-109C-8781-161E9B380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6881" y="2819400"/>
            <a:ext cx="3494817" cy="3048000"/>
          </a:xfrm>
        </p:spPr>
        <p:txBody>
          <a:bodyPr anchor="ctr">
            <a:normAutofit fontScale="85000" lnSpcReduction="10000"/>
          </a:bodyPr>
          <a:lstStyle/>
          <a:p>
            <a:r>
              <a:rPr lang="en-US" sz="1600" dirty="0">
                <a:hlinkClick r:id="rId2"/>
              </a:rPr>
              <a:t>Artificial General Intelligence Is Already Here</a:t>
            </a:r>
            <a:r>
              <a:rPr lang="en-US" sz="1600" dirty="0"/>
              <a:t> October 10, 2023</a:t>
            </a:r>
          </a:p>
          <a:p>
            <a:pPr lvl="1"/>
            <a:r>
              <a:rPr lang="en-US" sz="1600" dirty="0">
                <a:hlinkClick r:id="rId3"/>
              </a:rPr>
              <a:t>Blaise </a:t>
            </a:r>
            <a:r>
              <a:rPr lang="en-US" sz="1600" dirty="0" err="1">
                <a:hlinkClick r:id="rId3"/>
              </a:rPr>
              <a:t>Agüera</a:t>
            </a:r>
            <a:r>
              <a:rPr lang="en-US" sz="1600" dirty="0">
                <a:hlinkClick r:id="rId3"/>
              </a:rPr>
              <a:t> y </a:t>
            </a:r>
            <a:r>
              <a:rPr lang="en-US" sz="1600" dirty="0" err="1">
                <a:hlinkClick r:id="rId3"/>
              </a:rPr>
              <a:t>Arcas</a:t>
            </a:r>
            <a:r>
              <a:rPr lang="en-US" sz="1600" dirty="0">
                <a:hlinkClick r:id="rId3"/>
              </a:rPr>
              <a:t> </a:t>
            </a:r>
            <a:r>
              <a:rPr lang="en-US" sz="1600" dirty="0"/>
              <a:t>and </a:t>
            </a:r>
            <a:r>
              <a:rPr lang="en-US" sz="1600" dirty="0">
                <a:hlinkClick r:id="rId4"/>
              </a:rPr>
              <a:t>Peter Norvig</a:t>
            </a:r>
            <a:endParaRPr lang="en-US" sz="1600" dirty="0"/>
          </a:p>
          <a:p>
            <a:pPr marL="0" indent="0">
              <a:buNone/>
            </a:pPr>
            <a:r>
              <a:rPr lang="en-US" sz="2400" dirty="0">
                <a:latin typeface="EksellDisplayWeb-Large"/>
              </a:rPr>
              <a:t>“Frontier language models can perform competently at pretty much any information task that can be done by humans, can be posed and answered using natural language, and has quantifiable performance.”</a:t>
            </a:r>
          </a:p>
          <a:p>
            <a:endParaRPr lang="en-US" sz="15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79738A-5C88-AA46-142C-300D3BA015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7428" y="857250"/>
            <a:ext cx="457657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62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44A21-5EF3-AEE5-349A-B54BC27B2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we’ll talk about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9E117-D5B4-4687-ADAB-5642A279E2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What are some definitions of AI?</a:t>
            </a:r>
          </a:p>
          <a:p>
            <a:endParaRPr lang="en-US" dirty="0"/>
          </a:p>
          <a:p>
            <a:r>
              <a:rPr lang="en-US" dirty="0"/>
              <a:t>Quick review of the state-of-the-art</a:t>
            </a:r>
          </a:p>
        </p:txBody>
      </p:sp>
    </p:spTree>
    <p:extLst>
      <p:ext uri="{BB962C8B-B14F-4D97-AF65-F5344CB8AC3E}">
        <p14:creationId xmlns:p14="http://schemas.microsoft.com/office/powerpoint/2010/main" val="40660447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9FD3F-EDC1-65A9-65C5-12EEBC48B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3321" y="1104138"/>
            <a:ext cx="4688333" cy="1337310"/>
          </a:xfrm>
        </p:spPr>
        <p:txBody>
          <a:bodyPr anchor="b">
            <a:normAutofit/>
          </a:bodyPr>
          <a:lstStyle/>
          <a:p>
            <a:r>
              <a:rPr lang="en-US" sz="3750" b="1" dirty="0"/>
              <a:t>Artificial General Intelligence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0CC76-11E8-109C-8781-161E9B380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3321" y="2887218"/>
            <a:ext cx="4688333" cy="3513582"/>
          </a:xfrm>
        </p:spPr>
        <p:txBody>
          <a:bodyPr>
            <a:normAutofit fontScale="85000" lnSpcReduction="20000"/>
          </a:bodyPr>
          <a:lstStyle/>
          <a:p>
            <a:r>
              <a:rPr lang="en-US" sz="1400" dirty="0">
                <a:hlinkClick r:id="rId2"/>
              </a:rPr>
              <a:t>Artificial General Intelligence Is Already Here</a:t>
            </a:r>
            <a:r>
              <a:rPr lang="en-US" sz="1400" dirty="0"/>
              <a:t> October 10, 2023</a:t>
            </a:r>
          </a:p>
          <a:p>
            <a:pPr lvl="1"/>
            <a:r>
              <a:rPr lang="en-US" sz="1400" dirty="0">
                <a:hlinkClick r:id="rId3"/>
              </a:rPr>
              <a:t>Blaise </a:t>
            </a:r>
            <a:r>
              <a:rPr lang="en-US" sz="1400" dirty="0" err="1">
                <a:hlinkClick r:id="rId3"/>
              </a:rPr>
              <a:t>Agüera</a:t>
            </a:r>
            <a:r>
              <a:rPr lang="en-US" sz="1400" dirty="0">
                <a:hlinkClick r:id="rId3"/>
              </a:rPr>
              <a:t> y </a:t>
            </a:r>
            <a:r>
              <a:rPr lang="en-US" sz="1400" dirty="0" err="1">
                <a:hlinkClick r:id="rId3"/>
              </a:rPr>
              <a:t>Arcas</a:t>
            </a:r>
            <a:r>
              <a:rPr lang="en-US" sz="1400" dirty="0">
                <a:hlinkClick r:id="rId3"/>
              </a:rPr>
              <a:t> </a:t>
            </a:r>
            <a:r>
              <a:rPr lang="en-US" sz="1400" dirty="0"/>
              <a:t>and </a:t>
            </a:r>
            <a:r>
              <a:rPr lang="en-US" sz="1400" dirty="0">
                <a:hlinkClick r:id="rId4"/>
              </a:rPr>
              <a:t>Peter Norvig</a:t>
            </a:r>
            <a:endParaRPr lang="en-US" sz="1400" dirty="0"/>
          </a:p>
          <a:p>
            <a:pPr lvl="1"/>
            <a:endParaRPr lang="en-US" sz="1400" dirty="0"/>
          </a:p>
          <a:p>
            <a:pPr marL="0" indent="0">
              <a:buNone/>
            </a:pPr>
            <a:r>
              <a:rPr lang="en-US" sz="2400" dirty="0"/>
              <a:t>“… [T]</a:t>
            </a:r>
            <a:r>
              <a:rPr lang="en-US" sz="2400" dirty="0" err="1"/>
              <a:t>oday’s</a:t>
            </a:r>
            <a:r>
              <a:rPr lang="en-US" sz="2400" dirty="0"/>
              <a:t> frontier models perform competently even on novel tasks they were not trained for, crossing a threshold that previous generations of AI and supervised deep learning systems never managed. Decades from now, they will be recognized as the </a:t>
            </a:r>
            <a:r>
              <a:rPr lang="en-US" sz="2400" b="1" dirty="0"/>
              <a:t>first true examples of AGI</a:t>
            </a:r>
            <a:r>
              <a:rPr lang="en-US" sz="2400" dirty="0"/>
              <a:t>, just as the 1945 ENIAC is now recognized as the first true general-purpose electronic computer.”</a:t>
            </a:r>
          </a:p>
          <a:p>
            <a:endParaRPr lang="en-US" sz="1500" dirty="0"/>
          </a:p>
        </p:txBody>
      </p:sp>
      <p:pic>
        <p:nvPicPr>
          <p:cNvPr id="4098" name="Picture 2" descr="Untold History of AI: Invisible Women Programmed America's First Electronic  Computer - IEEE Spectrum">
            <a:extLst>
              <a:ext uri="{FF2B5EF4-FFF2-40B4-BE49-F238E27FC236}">
                <a16:creationId xmlns:a16="http://schemas.microsoft.com/office/drawing/2014/main" id="{020C25C0-1362-50A7-CB22-32AA340101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11" r="12256"/>
          <a:stretch/>
        </p:blipFill>
        <p:spPr bwMode="auto">
          <a:xfrm>
            <a:off x="1" y="857257"/>
            <a:ext cx="3493008" cy="5143493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7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28850" y="1428750"/>
            <a:ext cx="5623560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Is Artificial Intelligence </a:t>
            </a:r>
            <a:r>
              <a:rPr lang="en-US" b="1" dirty="0"/>
              <a:t>Everything</a:t>
            </a:r>
            <a:r>
              <a:rPr lang="en-US" dirty="0"/>
              <a:t> in Computer Science?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2914650"/>
            <a:ext cx="4943094" cy="2971800"/>
          </a:xfrm>
        </p:spPr>
        <p:txBody>
          <a:bodyPr>
            <a:normAutofit fontScale="92500"/>
          </a:bodyPr>
          <a:lstStyle/>
          <a:p>
            <a:pPr lvl="1">
              <a:lnSpc>
                <a:spcPct val="80000"/>
              </a:lnSpc>
            </a:pPr>
            <a:endParaRPr lang="en-US" sz="1500" dirty="0"/>
          </a:p>
          <a:p>
            <a:pPr lvl="1">
              <a:lnSpc>
                <a:spcPct val="80000"/>
              </a:lnSpc>
            </a:pPr>
            <a:endParaRPr lang="en-US" sz="15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Can you think of a being that can do the things a computer can do that is not intelligent on some scale?</a:t>
            </a:r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So why do we lump certain things that computers can do under the category of Artificial Intelligence?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1451CF1-EA85-919E-2DB8-F811ABCFB3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2228850"/>
            <a:ext cx="2739172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05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E5F5B915-34C5-62F6-7782-63DDCE3365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 Big is the Field of AI?</a:t>
            </a:r>
          </a:p>
        </p:txBody>
      </p:sp>
      <p:sp>
        <p:nvSpPr>
          <p:cNvPr id="154627" name="Rectangle 3">
            <a:extLst>
              <a:ext uri="{FF2B5EF4-FFF2-40B4-BE49-F238E27FC236}">
                <a16:creationId xmlns:a16="http://schemas.microsoft.com/office/drawing/2014/main" id="{8096AEB9-8DFD-4ADB-AC80-99B9599F372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85900" y="2057400"/>
            <a:ext cx="1943100" cy="4648200"/>
          </a:xfrm>
        </p:spPr>
        <p:txBody>
          <a:bodyPr>
            <a:normAutofit/>
          </a:bodyPr>
          <a:lstStyle/>
          <a:p>
            <a:pPr marL="228600" indent="-228600" algn="ctr">
              <a:lnSpc>
                <a:spcPct val="110000"/>
              </a:lnSpc>
              <a:spcBef>
                <a:spcPts val="200"/>
              </a:spcBef>
              <a:defRPr/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Abductive reasoning</a:t>
            </a:r>
          </a:p>
          <a:p>
            <a:pPr marL="228600" indent="-228600" algn="ctr">
              <a:lnSpc>
                <a:spcPct val="110000"/>
              </a:lnSpc>
              <a:spcBef>
                <a:spcPts val="200"/>
              </a:spcBef>
              <a:defRPr/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Adaptive Systems</a:t>
            </a:r>
          </a:p>
          <a:p>
            <a:pPr marL="228600" indent="-228600" algn="ctr">
              <a:lnSpc>
                <a:spcPct val="110000"/>
              </a:lnSpc>
              <a:spcBef>
                <a:spcPts val="200"/>
              </a:spcBef>
              <a:defRPr/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Affective Computing</a:t>
            </a:r>
          </a:p>
          <a:p>
            <a:pPr marL="0" indent="0" algn="ctr">
              <a:lnSpc>
                <a:spcPct val="110000"/>
              </a:lnSpc>
              <a:spcBef>
                <a:spcPts val="200"/>
              </a:spcBef>
              <a:buNone/>
              <a:defRPr/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Artificial Art</a:t>
            </a:r>
          </a:p>
          <a:p>
            <a:pPr marL="228600" indent="-228600" algn="ctr">
              <a:lnSpc>
                <a:spcPct val="110000"/>
              </a:lnSpc>
              <a:spcBef>
                <a:spcPts val="200"/>
              </a:spcBef>
              <a:defRPr/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Artificial Creativity</a:t>
            </a:r>
          </a:p>
          <a:p>
            <a:pPr marL="228600" indent="-228600" algn="ctr">
              <a:lnSpc>
                <a:spcPct val="110000"/>
              </a:lnSpc>
              <a:spcBef>
                <a:spcPts val="200"/>
              </a:spcBef>
              <a:defRPr/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Artificial life</a:t>
            </a:r>
          </a:p>
          <a:p>
            <a:pPr marL="228600" indent="-228600" algn="ctr">
              <a:lnSpc>
                <a:spcPct val="110000"/>
              </a:lnSpc>
              <a:spcBef>
                <a:spcPts val="200"/>
              </a:spcBef>
              <a:defRPr/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Automated reasoning</a:t>
            </a:r>
          </a:p>
          <a:p>
            <a:pPr marL="228600" indent="-228600" algn="ctr">
              <a:lnSpc>
                <a:spcPct val="110000"/>
              </a:lnSpc>
              <a:spcBef>
                <a:spcPts val="200"/>
              </a:spcBef>
              <a:defRPr/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Automation</a:t>
            </a:r>
          </a:p>
          <a:p>
            <a:pPr marL="228600" indent="-228600" algn="ctr">
              <a:lnSpc>
                <a:spcPct val="110000"/>
              </a:lnSpc>
              <a:spcBef>
                <a:spcPts val="200"/>
              </a:spcBef>
              <a:defRPr/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Belief networks</a:t>
            </a:r>
          </a:p>
          <a:p>
            <a:pPr marL="228600" indent="-228600" algn="ctr">
              <a:lnSpc>
                <a:spcPct val="110000"/>
              </a:lnSpc>
              <a:spcBef>
                <a:spcPts val="200"/>
              </a:spcBef>
              <a:defRPr/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Biologically-inspired computing </a:t>
            </a:r>
          </a:p>
          <a:p>
            <a:pPr marL="228600" indent="-228600" algn="ctr">
              <a:lnSpc>
                <a:spcPct val="110000"/>
              </a:lnSpc>
              <a:spcBef>
                <a:spcPts val="200"/>
              </a:spcBef>
              <a:defRPr/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Case-based reasoning</a:t>
            </a:r>
          </a:p>
          <a:p>
            <a:pPr marL="228600" indent="-228600" algn="ctr">
              <a:lnSpc>
                <a:spcPct val="110000"/>
              </a:lnSpc>
              <a:spcBef>
                <a:spcPts val="200"/>
              </a:spcBef>
              <a:defRPr/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Cognitive science</a:t>
            </a:r>
          </a:p>
          <a:p>
            <a:pPr marL="228600" indent="-228600" algn="ctr">
              <a:lnSpc>
                <a:spcPct val="110000"/>
              </a:lnSpc>
              <a:spcBef>
                <a:spcPts val="200"/>
              </a:spcBef>
              <a:defRPr/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Common-sense reasoning</a:t>
            </a:r>
          </a:p>
          <a:p>
            <a:pPr marL="228600" indent="-228600" algn="ctr">
              <a:lnSpc>
                <a:spcPct val="110000"/>
              </a:lnSpc>
              <a:spcBef>
                <a:spcPts val="200"/>
              </a:spcBef>
              <a:defRPr/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Computer vision</a:t>
            </a:r>
          </a:p>
          <a:p>
            <a:pPr marL="228600" indent="-228600" algn="ctr">
              <a:lnSpc>
                <a:spcPct val="110000"/>
              </a:lnSpc>
              <a:spcBef>
                <a:spcPts val="200"/>
              </a:spcBef>
              <a:defRPr/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Concept mining</a:t>
            </a:r>
          </a:p>
          <a:p>
            <a:pPr marL="228600" indent="-228600" algn="ctr">
              <a:lnSpc>
                <a:spcPct val="110000"/>
              </a:lnSpc>
              <a:spcBef>
                <a:spcPts val="200"/>
              </a:spcBef>
              <a:defRPr/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Constraint satisfaction</a:t>
            </a:r>
          </a:p>
          <a:p>
            <a:pPr marL="228600" indent="-228600" algn="ctr">
              <a:lnSpc>
                <a:spcPct val="110000"/>
              </a:lnSpc>
              <a:spcBef>
                <a:spcPts val="200"/>
              </a:spcBef>
              <a:defRPr/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Data integration</a:t>
            </a:r>
          </a:p>
          <a:p>
            <a:pPr marL="228600" indent="-228600" algn="ctr">
              <a:lnSpc>
                <a:spcPct val="110000"/>
              </a:lnSpc>
              <a:spcBef>
                <a:spcPts val="200"/>
              </a:spcBef>
              <a:defRPr/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Data mining</a:t>
            </a:r>
          </a:p>
          <a:p>
            <a:pPr marL="228600" indent="-228600" algn="ctr">
              <a:lnSpc>
                <a:spcPct val="110000"/>
              </a:lnSpc>
              <a:spcBef>
                <a:spcPts val="200"/>
              </a:spcBef>
              <a:defRPr/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Decision theory</a:t>
            </a:r>
          </a:p>
          <a:p>
            <a:pPr marL="228600" indent="-228600" algn="ctr">
              <a:lnSpc>
                <a:spcPct val="110000"/>
              </a:lnSpc>
              <a:spcBef>
                <a:spcPts val="200"/>
              </a:spcBef>
              <a:defRPr/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Decision trees</a:t>
            </a:r>
          </a:p>
          <a:p>
            <a:pPr marL="228600" indent="-228600" algn="ctr">
              <a:lnSpc>
                <a:spcPct val="110000"/>
              </a:lnSpc>
              <a:spcBef>
                <a:spcPts val="200"/>
              </a:spcBef>
              <a:defRPr/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Deep learning</a:t>
            </a:r>
          </a:p>
          <a:p>
            <a:pPr>
              <a:lnSpc>
                <a:spcPct val="80000"/>
              </a:lnSpc>
              <a:defRPr/>
            </a:pPr>
            <a:endParaRPr lang="en-US" sz="900" dirty="0"/>
          </a:p>
        </p:txBody>
      </p:sp>
      <p:sp>
        <p:nvSpPr>
          <p:cNvPr id="154628" name="Rectangle 4">
            <a:extLst>
              <a:ext uri="{FF2B5EF4-FFF2-40B4-BE49-F238E27FC236}">
                <a16:creationId xmlns:a16="http://schemas.microsoft.com/office/drawing/2014/main" id="{93B96C9D-21C1-FE81-D26A-4975F5B2B5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0450" y="2057400"/>
            <a:ext cx="1943100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57175" indent="-257175">
              <a:spcBef>
                <a:spcPct val="20000"/>
              </a:spcBef>
              <a:buClr>
                <a:schemeClr val="tx1"/>
              </a:buClr>
              <a:buSzPct val="75000"/>
              <a:buFont typeface="Monotype Sorts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US" sz="900" dirty="0">
                <a:cs typeface="Arial" panose="020B0604020202020204" pitchFamily="34" charset="0"/>
              </a:rPr>
              <a:t>Diagnosis</a:t>
            </a:r>
          </a:p>
          <a:p>
            <a:pPr>
              <a:lnSpc>
                <a:spcPct val="11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US" sz="900" dirty="0">
                <a:cs typeface="Arial" panose="020B0604020202020204" pitchFamily="34" charset="0"/>
              </a:rPr>
              <a:t>Dialog systems</a:t>
            </a:r>
          </a:p>
          <a:p>
            <a:pPr>
              <a:lnSpc>
                <a:spcPct val="11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US" sz="900" dirty="0">
                <a:cs typeface="Arial" panose="020B0604020202020204" pitchFamily="34" charset="0"/>
              </a:rPr>
              <a:t>Discourse modeling</a:t>
            </a:r>
          </a:p>
          <a:p>
            <a:pPr>
              <a:lnSpc>
                <a:spcPct val="11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US" sz="900" dirty="0">
                <a:cs typeface="Arial" panose="020B0604020202020204" pitchFamily="34" charset="0"/>
              </a:rPr>
              <a:t>E-mail filtering</a:t>
            </a:r>
          </a:p>
          <a:p>
            <a:pPr>
              <a:lnSpc>
                <a:spcPct val="11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US" sz="900" dirty="0">
                <a:cs typeface="Arial" panose="020B0604020202020204" pitchFamily="34" charset="0"/>
              </a:rPr>
              <a:t>Expert systems</a:t>
            </a:r>
          </a:p>
          <a:p>
            <a:pPr>
              <a:buClrTx/>
              <a:buSzTx/>
              <a:buFontTx/>
              <a:buChar char="•"/>
            </a:pPr>
            <a:r>
              <a:rPr lang="en-US" altLang="en-US" sz="900" dirty="0"/>
              <a:t>Face recognition</a:t>
            </a:r>
          </a:p>
          <a:p>
            <a:pPr>
              <a:buClrTx/>
              <a:buSzTx/>
              <a:buFontTx/>
              <a:buChar char="•"/>
            </a:pPr>
            <a:r>
              <a:rPr lang="en-US" altLang="en-US" sz="900" dirty="0"/>
              <a:t>Fuzzy logic</a:t>
            </a:r>
          </a:p>
          <a:p>
            <a:pPr>
              <a:buClrTx/>
              <a:buSzTx/>
              <a:buFontTx/>
              <a:buChar char="•"/>
            </a:pPr>
            <a:r>
              <a:rPr lang="en-US" altLang="en-US" sz="900" dirty="0"/>
              <a:t>Game playing</a:t>
            </a:r>
          </a:p>
          <a:p>
            <a:pPr>
              <a:buClrTx/>
              <a:buSzTx/>
              <a:buFontTx/>
              <a:buChar char="•"/>
            </a:pPr>
            <a:r>
              <a:rPr lang="en-US" altLang="en-US" sz="900" dirty="0"/>
              <a:t>Game theory</a:t>
            </a:r>
          </a:p>
          <a:p>
            <a:pPr>
              <a:buClrTx/>
              <a:buSzTx/>
              <a:buFontTx/>
              <a:buChar char="•"/>
            </a:pPr>
            <a:r>
              <a:rPr lang="en-US" altLang="en-US" sz="900" dirty="0"/>
              <a:t>Genetic algorithms</a:t>
            </a:r>
          </a:p>
          <a:p>
            <a:pPr>
              <a:buClrTx/>
              <a:buSzTx/>
              <a:buFontTx/>
              <a:buChar char="•"/>
            </a:pPr>
            <a:r>
              <a:rPr lang="en-US" altLang="en-US" sz="900" dirty="0"/>
              <a:t>Genetic Programming</a:t>
            </a:r>
          </a:p>
          <a:p>
            <a:pPr marL="228600" indent="-228600">
              <a:spcBef>
                <a:spcPts val="200"/>
              </a:spcBef>
              <a:buClrTx/>
              <a:buSzTx/>
              <a:buFontTx/>
              <a:buChar char="•"/>
            </a:pPr>
            <a:r>
              <a:rPr lang="en-US" altLang="en-US" sz="900" dirty="0"/>
              <a:t>Gesture Recognition</a:t>
            </a:r>
          </a:p>
          <a:p>
            <a:pPr>
              <a:buClrTx/>
              <a:buSzTx/>
              <a:buFontTx/>
              <a:buChar char="•"/>
            </a:pPr>
            <a:r>
              <a:rPr lang="en-US" altLang="en-US" sz="900" dirty="0"/>
              <a:t>Handwriting recognition</a:t>
            </a:r>
          </a:p>
          <a:p>
            <a:pPr>
              <a:buClrTx/>
              <a:buSzTx/>
              <a:buFontTx/>
              <a:buChar char="•"/>
            </a:pPr>
            <a:r>
              <a:rPr lang="en-US" altLang="en-US" sz="900" dirty="0"/>
              <a:t>Heuristic search</a:t>
            </a:r>
          </a:p>
          <a:p>
            <a:pPr>
              <a:lnSpc>
                <a:spcPct val="80000"/>
              </a:lnSpc>
              <a:buClrTx/>
              <a:buSzTx/>
              <a:buFontTx/>
              <a:buChar char="•"/>
            </a:pPr>
            <a:r>
              <a:rPr lang="en-US" altLang="en-US" sz="900" dirty="0"/>
              <a:t>Human computer interaction</a:t>
            </a:r>
          </a:p>
          <a:p>
            <a:pPr>
              <a:lnSpc>
                <a:spcPct val="80000"/>
              </a:lnSpc>
              <a:buClrTx/>
              <a:buSzTx/>
              <a:buFontTx/>
              <a:buChar char="•"/>
            </a:pPr>
            <a:r>
              <a:rPr lang="en-US" altLang="en-US" sz="900" dirty="0"/>
              <a:t>Hybrid intelligence</a:t>
            </a:r>
          </a:p>
          <a:p>
            <a:pPr>
              <a:lnSpc>
                <a:spcPct val="80000"/>
              </a:lnSpc>
              <a:buClrTx/>
              <a:buSzTx/>
              <a:buFontTx/>
              <a:buChar char="•"/>
            </a:pPr>
            <a:r>
              <a:rPr lang="en-US" altLang="en-US" sz="900" dirty="0"/>
              <a:t>Information extraction</a:t>
            </a:r>
          </a:p>
          <a:p>
            <a:pPr>
              <a:lnSpc>
                <a:spcPct val="80000"/>
              </a:lnSpc>
              <a:buClrTx/>
              <a:buSzTx/>
              <a:buFontTx/>
              <a:buChar char="•"/>
            </a:pPr>
            <a:r>
              <a:rPr lang="en-US" altLang="en-US" sz="900" dirty="0"/>
              <a:t>Information retrieval</a:t>
            </a:r>
          </a:p>
          <a:p>
            <a:pPr>
              <a:lnSpc>
                <a:spcPct val="8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900" dirty="0"/>
              <a:t>Intelligent agents</a:t>
            </a:r>
          </a:p>
          <a:p>
            <a:pPr>
              <a:lnSpc>
                <a:spcPct val="80000"/>
              </a:lnSpc>
              <a:buClrTx/>
              <a:buSzTx/>
              <a:buFontTx/>
              <a:buChar char="•"/>
            </a:pPr>
            <a:r>
              <a:rPr lang="en-US" altLang="en-US" sz="900" dirty="0"/>
              <a:t>Intelligent control</a:t>
            </a:r>
          </a:p>
          <a:p>
            <a:pPr>
              <a:lnSpc>
                <a:spcPct val="80000"/>
              </a:lnSpc>
              <a:buClrTx/>
              <a:buSzTx/>
              <a:buFontTx/>
              <a:buChar char="•"/>
            </a:pPr>
            <a:r>
              <a:rPr lang="en-US" altLang="en-US" sz="900" dirty="0"/>
              <a:t>Intelligent user interfaces</a:t>
            </a:r>
          </a:p>
          <a:p>
            <a:pPr>
              <a:lnSpc>
                <a:spcPct val="80000"/>
              </a:lnSpc>
              <a:buClrTx/>
              <a:buSzTx/>
              <a:buFontTx/>
              <a:buChar char="•"/>
            </a:pPr>
            <a:r>
              <a:rPr lang="en-US" altLang="en-US" sz="900" dirty="0"/>
              <a:t>Lifelike characters</a:t>
            </a:r>
          </a:p>
          <a:p>
            <a:pPr>
              <a:lnSpc>
                <a:spcPct val="80000"/>
              </a:lnSpc>
              <a:buClrTx/>
              <a:buSzTx/>
              <a:buFontTx/>
              <a:buChar char="•"/>
            </a:pPr>
            <a:r>
              <a:rPr lang="en-US" altLang="en-US" sz="900" dirty="0" err="1"/>
              <a:t>LiSP</a:t>
            </a:r>
            <a:endParaRPr lang="en-US" altLang="en-US" sz="900" dirty="0"/>
          </a:p>
          <a:p>
            <a:pPr>
              <a:lnSpc>
                <a:spcPct val="80000"/>
              </a:lnSpc>
              <a:buClrTx/>
              <a:buSzTx/>
              <a:buFontTx/>
              <a:buChar char="•"/>
            </a:pPr>
            <a:r>
              <a:rPr lang="en-US" altLang="en-US" sz="900" dirty="0"/>
              <a:t>Logic programming</a:t>
            </a:r>
          </a:p>
          <a:p>
            <a:pPr>
              <a:lnSpc>
                <a:spcPct val="80000"/>
              </a:lnSpc>
              <a:buClrTx/>
              <a:buSzTx/>
              <a:buFontTx/>
              <a:buChar char="•"/>
            </a:pPr>
            <a:r>
              <a:rPr lang="en-US" altLang="en-US" sz="900" dirty="0"/>
              <a:t>Knowledge representation</a:t>
            </a:r>
          </a:p>
          <a:p>
            <a:pPr>
              <a:lnSpc>
                <a:spcPct val="80000"/>
              </a:lnSpc>
              <a:buClrTx/>
              <a:buSzTx/>
              <a:buFontTx/>
              <a:buChar char="•"/>
            </a:pPr>
            <a:r>
              <a:rPr lang="en-US" altLang="en-US" sz="900" dirty="0"/>
              <a:t>Machine learning</a:t>
            </a:r>
          </a:p>
          <a:p>
            <a:pPr>
              <a:lnSpc>
                <a:spcPct val="80000"/>
              </a:lnSpc>
              <a:buClrTx/>
              <a:buSzTx/>
              <a:buFontTx/>
              <a:buChar char="•"/>
            </a:pPr>
            <a:endParaRPr lang="en-US" altLang="en-US" sz="900" dirty="0"/>
          </a:p>
        </p:txBody>
      </p:sp>
      <p:sp>
        <p:nvSpPr>
          <p:cNvPr id="154629" name="Rectangle 5">
            <a:extLst>
              <a:ext uri="{FF2B5EF4-FFF2-40B4-BE49-F238E27FC236}">
                <a16:creationId xmlns:a16="http://schemas.microsoft.com/office/drawing/2014/main" id="{EC6905D5-72B5-BADC-00D8-97A9ECBCB4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2150" y="2057400"/>
            <a:ext cx="1943100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57175" indent="-257175">
              <a:spcBef>
                <a:spcPct val="20000"/>
              </a:spcBef>
              <a:buClr>
                <a:schemeClr val="tx1"/>
              </a:buClr>
              <a:buSzPct val="75000"/>
              <a:buFont typeface="Monotype Sorts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buClrTx/>
              <a:buSzTx/>
              <a:buFontTx/>
              <a:buChar char="•"/>
            </a:pPr>
            <a:r>
              <a:rPr lang="en-US" altLang="en-US" sz="900" dirty="0"/>
              <a:t>Machine translation</a:t>
            </a:r>
          </a:p>
          <a:p>
            <a:pPr>
              <a:lnSpc>
                <a:spcPct val="80000"/>
              </a:lnSpc>
              <a:buClrTx/>
              <a:buSzTx/>
              <a:buFontTx/>
              <a:buChar char="•"/>
            </a:pPr>
            <a:r>
              <a:rPr lang="en-US" altLang="en-US" sz="900" dirty="0"/>
              <a:t>Membrane computing</a:t>
            </a:r>
          </a:p>
          <a:p>
            <a:pPr>
              <a:lnSpc>
                <a:spcPct val="80000"/>
              </a:lnSpc>
              <a:buClrTx/>
              <a:buSzTx/>
              <a:buFontTx/>
              <a:buChar char="•"/>
            </a:pPr>
            <a:r>
              <a:rPr lang="en-US" altLang="en-US" sz="900" dirty="0"/>
              <a:t>Multi-agent systems</a:t>
            </a:r>
          </a:p>
          <a:p>
            <a:pPr>
              <a:lnSpc>
                <a:spcPct val="80000"/>
              </a:lnSpc>
              <a:buClrTx/>
              <a:buSzTx/>
              <a:buFontTx/>
              <a:buChar char="•"/>
            </a:pPr>
            <a:r>
              <a:rPr lang="en-US" altLang="en-US" sz="900" dirty="0"/>
              <a:t>Natural language processing</a:t>
            </a:r>
          </a:p>
          <a:p>
            <a:pPr>
              <a:lnSpc>
                <a:spcPct val="80000"/>
              </a:lnSpc>
              <a:buClrTx/>
              <a:buSzTx/>
              <a:buFontTx/>
              <a:buChar char="•"/>
            </a:pPr>
            <a:r>
              <a:rPr lang="en-US" altLang="en-US" sz="900" dirty="0"/>
              <a:t>Neural networks</a:t>
            </a:r>
          </a:p>
          <a:p>
            <a:pPr>
              <a:lnSpc>
                <a:spcPct val="80000"/>
              </a:lnSpc>
              <a:buClrTx/>
              <a:buSzTx/>
              <a:buFontTx/>
              <a:buChar char="•"/>
            </a:pPr>
            <a:r>
              <a:rPr lang="en-US" altLang="en-US" sz="900" dirty="0"/>
              <a:t>Non-linear control</a:t>
            </a:r>
          </a:p>
          <a:p>
            <a:pPr>
              <a:lnSpc>
                <a:spcPct val="80000"/>
              </a:lnSpc>
              <a:buClrTx/>
              <a:buSzTx/>
              <a:buFontTx/>
              <a:buChar char="•"/>
            </a:pPr>
            <a:r>
              <a:rPr lang="en-US" altLang="en-US" sz="900" dirty="0"/>
              <a:t>Nonmonotonic reasoning</a:t>
            </a:r>
          </a:p>
          <a:p>
            <a:pPr>
              <a:lnSpc>
                <a:spcPct val="80000"/>
              </a:lnSpc>
              <a:buClrTx/>
              <a:buSzTx/>
              <a:buFontTx/>
              <a:buChar char="•"/>
            </a:pPr>
            <a:r>
              <a:rPr lang="en-US" altLang="en-US" sz="900" dirty="0"/>
              <a:t>Optical character recognition</a:t>
            </a:r>
          </a:p>
          <a:p>
            <a:pPr>
              <a:lnSpc>
                <a:spcPct val="80000"/>
              </a:lnSpc>
              <a:buClrTx/>
              <a:buSzTx/>
              <a:buFontTx/>
              <a:buChar char="•"/>
            </a:pPr>
            <a:r>
              <a:rPr lang="en-US" altLang="en-US" sz="900" dirty="0"/>
              <a:t>Pattern recognition</a:t>
            </a:r>
          </a:p>
          <a:p>
            <a:pPr>
              <a:lnSpc>
                <a:spcPct val="80000"/>
              </a:lnSpc>
              <a:buClrTx/>
              <a:buSzTx/>
              <a:buFontTx/>
              <a:buChar char="•"/>
            </a:pPr>
            <a:r>
              <a:rPr lang="en-US" altLang="en-US" sz="900" dirty="0"/>
              <a:t>Philosophy of AI</a:t>
            </a:r>
          </a:p>
          <a:p>
            <a:pPr>
              <a:lnSpc>
                <a:spcPct val="80000"/>
              </a:lnSpc>
              <a:buClrTx/>
              <a:buSzTx/>
              <a:buFontTx/>
              <a:buChar char="•"/>
            </a:pPr>
            <a:r>
              <a:rPr lang="en-US" altLang="en-US" sz="900" dirty="0"/>
              <a:t>Planning</a:t>
            </a:r>
          </a:p>
          <a:p>
            <a:pPr marL="228600" indent="-228600">
              <a:spcBef>
                <a:spcPts val="20"/>
              </a:spcBef>
              <a:buClrTx/>
              <a:buSzTx/>
              <a:buFontTx/>
              <a:buChar char="•"/>
            </a:pPr>
            <a:r>
              <a:rPr lang="en-US" altLang="en-US" sz="900" dirty="0"/>
              <a:t>Probabilistic reasoning</a:t>
            </a:r>
          </a:p>
          <a:p>
            <a:pPr>
              <a:lnSpc>
                <a:spcPct val="80000"/>
              </a:lnSpc>
              <a:buClrTx/>
              <a:buSzTx/>
              <a:buFontTx/>
              <a:buChar char="•"/>
            </a:pPr>
            <a:r>
              <a:rPr lang="en-US" altLang="en-US" sz="900" dirty="0"/>
              <a:t>Prolog</a:t>
            </a:r>
          </a:p>
          <a:p>
            <a:pPr>
              <a:lnSpc>
                <a:spcPct val="80000"/>
              </a:lnSpc>
              <a:buClrTx/>
              <a:buSzTx/>
              <a:buFontTx/>
              <a:buChar char="•"/>
            </a:pPr>
            <a:r>
              <a:rPr lang="en-US" altLang="en-US" sz="900" dirty="0"/>
              <a:t>Reactive control</a:t>
            </a:r>
          </a:p>
          <a:p>
            <a:pPr>
              <a:lnSpc>
                <a:spcPct val="80000"/>
              </a:lnSpc>
              <a:buClrTx/>
              <a:buSzTx/>
              <a:buFontTx/>
              <a:buChar char="•"/>
            </a:pPr>
            <a:r>
              <a:rPr lang="en-US" altLang="en-US" sz="900" dirty="0"/>
              <a:t>Reinforcement learning</a:t>
            </a:r>
          </a:p>
          <a:p>
            <a:pPr>
              <a:lnSpc>
                <a:spcPct val="80000"/>
              </a:lnSpc>
              <a:buClrTx/>
              <a:buSzTx/>
              <a:buFontTx/>
              <a:buChar char="•"/>
            </a:pPr>
            <a:r>
              <a:rPr lang="en-US" altLang="en-US" sz="900" dirty="0"/>
              <a:t>Robotics</a:t>
            </a:r>
          </a:p>
          <a:p>
            <a:pPr>
              <a:lnSpc>
                <a:spcPct val="80000"/>
              </a:lnSpc>
              <a:buClrTx/>
              <a:buSzTx/>
              <a:buFontTx/>
              <a:buChar char="•"/>
            </a:pPr>
            <a:r>
              <a:rPr lang="en-US" altLang="en-US" sz="900" dirty="0"/>
              <a:t>Scheduling</a:t>
            </a:r>
          </a:p>
          <a:p>
            <a:pPr>
              <a:lnSpc>
                <a:spcPct val="80000"/>
              </a:lnSpc>
              <a:buClrTx/>
              <a:buSzTx/>
              <a:buFontTx/>
              <a:buChar char="•"/>
            </a:pPr>
            <a:r>
              <a:rPr lang="en-US" altLang="en-US" sz="900" dirty="0"/>
              <a:t>Semantic networks</a:t>
            </a:r>
          </a:p>
          <a:p>
            <a:pPr>
              <a:lnSpc>
                <a:spcPct val="80000"/>
              </a:lnSpc>
              <a:buClrTx/>
              <a:buSzTx/>
              <a:buFontTx/>
              <a:buChar char="•"/>
            </a:pPr>
            <a:r>
              <a:rPr lang="en-US" altLang="en-US" sz="900" dirty="0"/>
              <a:t>Semantic Web</a:t>
            </a:r>
          </a:p>
          <a:p>
            <a:pPr>
              <a:lnSpc>
                <a:spcPct val="80000"/>
              </a:lnSpc>
              <a:buClrTx/>
              <a:buSzTx/>
              <a:buFontTx/>
              <a:buChar char="•"/>
            </a:pPr>
            <a:r>
              <a:rPr lang="en-US" altLang="en-US" sz="900" dirty="0"/>
              <a:t>Sensor networks</a:t>
            </a:r>
          </a:p>
          <a:p>
            <a:pPr>
              <a:lnSpc>
                <a:spcPct val="80000"/>
              </a:lnSpc>
              <a:buClrTx/>
              <a:buSzTx/>
              <a:buFontTx/>
              <a:buChar char="•"/>
            </a:pPr>
            <a:r>
              <a:rPr lang="en-US" altLang="en-US" sz="900" dirty="0"/>
              <a:t>Spatial reasoning</a:t>
            </a:r>
          </a:p>
          <a:p>
            <a:pPr>
              <a:lnSpc>
                <a:spcPct val="80000"/>
              </a:lnSpc>
              <a:buClrTx/>
              <a:buSzTx/>
              <a:buFontTx/>
              <a:buChar char="•"/>
            </a:pPr>
            <a:r>
              <a:rPr lang="en-US" altLang="en-US" sz="900" dirty="0"/>
              <a:t>Speech recognition</a:t>
            </a:r>
          </a:p>
          <a:p>
            <a:pPr>
              <a:lnSpc>
                <a:spcPct val="80000"/>
              </a:lnSpc>
              <a:buClrTx/>
              <a:buSzTx/>
              <a:buFontTx/>
              <a:buChar char="•"/>
            </a:pPr>
            <a:r>
              <a:rPr lang="en-US" altLang="en-US" sz="900" dirty="0"/>
              <a:t>Swarm intelligence</a:t>
            </a:r>
          </a:p>
          <a:p>
            <a:pPr>
              <a:lnSpc>
                <a:spcPct val="80000"/>
              </a:lnSpc>
              <a:buClrTx/>
              <a:buSzTx/>
              <a:buFontTx/>
              <a:buChar char="•"/>
            </a:pPr>
            <a:r>
              <a:rPr lang="en-US" altLang="en-US" sz="900" dirty="0"/>
              <a:t>Temporal reasoning</a:t>
            </a:r>
          </a:p>
          <a:p>
            <a:pPr>
              <a:lnSpc>
                <a:spcPct val="80000"/>
              </a:lnSpc>
              <a:buClrTx/>
              <a:buSzTx/>
              <a:buFontTx/>
              <a:buChar char="•"/>
            </a:pPr>
            <a:r>
              <a:rPr lang="en-US" altLang="en-US" sz="900" dirty="0"/>
              <a:t>Theorem proving</a:t>
            </a:r>
          </a:p>
          <a:p>
            <a:pPr>
              <a:lnSpc>
                <a:spcPct val="80000"/>
              </a:lnSpc>
              <a:buClrTx/>
              <a:buSzTx/>
              <a:buFontTx/>
              <a:buChar char="•"/>
            </a:pPr>
            <a:r>
              <a:rPr lang="en-US" altLang="en-US" sz="900" dirty="0"/>
              <a:t>Unmanned vehicles</a:t>
            </a:r>
          </a:p>
          <a:p>
            <a:pPr>
              <a:lnSpc>
                <a:spcPct val="80000"/>
              </a:lnSpc>
              <a:buClrTx/>
              <a:buSzTx/>
              <a:buFontTx/>
              <a:buChar char="•"/>
            </a:pPr>
            <a:r>
              <a:rPr lang="en-US" altLang="en-US" sz="900" dirty="0"/>
              <a:t>User Modeling</a:t>
            </a:r>
          </a:p>
          <a:p>
            <a:pPr>
              <a:lnSpc>
                <a:spcPct val="80000"/>
              </a:lnSpc>
              <a:buClrTx/>
              <a:buSzTx/>
              <a:buFontTx/>
              <a:buChar char="•"/>
            </a:pPr>
            <a:r>
              <a:rPr lang="en-US" altLang="en-US" sz="900" dirty="0"/>
              <a:t>Web mining</a:t>
            </a:r>
          </a:p>
          <a:p>
            <a:pPr>
              <a:lnSpc>
                <a:spcPct val="80000"/>
              </a:lnSpc>
              <a:buClrTx/>
              <a:buSzTx/>
              <a:buFontTx/>
              <a:buChar char="•"/>
            </a:pPr>
            <a:r>
              <a:rPr lang="en-US" altLang="en-US" sz="900" dirty="0"/>
              <a:t>Web search</a:t>
            </a:r>
          </a:p>
        </p:txBody>
      </p:sp>
    </p:spTree>
    <p:extLst>
      <p:ext uri="{BB962C8B-B14F-4D97-AF65-F5344CB8AC3E}">
        <p14:creationId xmlns:p14="http://schemas.microsoft.com/office/powerpoint/2010/main" val="166402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2" tmFilter="0, 0; 0.125,0.2665; 0.25,0.4; 0.375,0.465; 0.5,0.5;  0.625,0.535; 0.75,0.6; 0.875,0.7335; 1,1">
                                          <p:stCondLst>
                                            <p:cond delay="82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" decel="50000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">
                                          <p:stCondLst>
                                            <p:cond delay="161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" decel="50000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2" tmFilter="0, 0; 0.125,0.2665; 0.25,0.4; 0.375,0.465; 0.5,0.5;  0.625,0.535; 0.75,0.6; 0.875,0.7335; 1,1">
                                          <p:stCondLst>
                                            <p:cond delay="82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" decel="50000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">
                                          <p:stCondLst>
                                            <p:cond delay="161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" decel="50000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2" tmFilter="0, 0; 0.125,0.2665; 0.25,0.4; 0.375,0.465; 0.5,0.5;  0.625,0.535; 0.75,0.6; 0.875,0.7335; 1,1">
                                          <p:stCondLst>
                                            <p:cond delay="82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1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" decel="50000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">
                                          <p:stCondLst>
                                            <p:cond delay="161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" decel="50000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5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2" tmFilter="0, 0; 0.125,0.2665; 0.25,0.4; 0.375,0.465; 0.5,0.5;  0.625,0.535; 0.75,0.6; 0.875,0.7335; 1,1">
                                          <p:stCondLst>
                                            <p:cond delay="82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1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" decel="50000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">
                                          <p:stCondLst>
                                            <p:cond delay="161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" decel="50000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2" tmFilter="0, 0; 0.125,0.2665; 0.25,0.4; 0.375,0.465; 0.5,0.5;  0.625,0.535; 0.75,0.6; 0.875,0.7335; 1,1">
                                          <p:stCondLst>
                                            <p:cond delay="82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1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" decel="50000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">
                                          <p:stCondLst>
                                            <p:cond delay="161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" decel="50000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9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2" tmFilter="0, 0; 0.125,0.2665; 0.25,0.4; 0.375,0.465; 0.5,0.5;  0.625,0.535; 0.75,0.6; 0.875,0.7335; 1,1">
                                          <p:stCondLst>
                                            <p:cond delay="82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1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" decel="50000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1">
                                          <p:stCondLst>
                                            <p:cond delay="161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" decel="50000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2" tmFilter="0, 0; 0.125,0.2665; 0.25,0.4; 0.375,0.465; 0.5,0.5;  0.625,0.535; 0.75,0.6; 0.875,0.7335; 1,1">
                                          <p:stCondLst>
                                            <p:cond delay="82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1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" decel="50000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1">
                                          <p:stCondLst>
                                            <p:cond delay="161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" decel="50000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12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8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82" tmFilter="0, 0; 0.125,0.2665; 0.25,0.4; 0.375,0.465; 0.5,0.5;  0.625,0.535; 0.75,0.6; 0.875,0.7335; 1,1">
                                          <p:stCondLst>
                                            <p:cond delay="82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1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1" decel="50000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1">
                                          <p:stCondLst>
                                            <p:cond delay="161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1" decel="50000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2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8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82" tmFilter="0, 0; 0.125,0.2665; 0.25,0.4; 0.375,0.465; 0.5,0.5;  0.625,0.535; 0.75,0.6; 0.875,0.7335; 1,1">
                                          <p:stCondLst>
                                            <p:cond delay="82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1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" decel="50000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1">
                                          <p:stCondLst>
                                            <p:cond delay="161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" decel="50000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5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2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8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82" tmFilter="0, 0; 0.125,0.2665; 0.25,0.4; 0.375,0.465; 0.5,0.5;  0.625,0.535; 0.75,0.6; 0.875,0.7335; 1,1">
                                          <p:stCondLst>
                                            <p:cond delay="82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6" dur="1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7" dur="1" decel="50000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1">
                                          <p:stCondLst>
                                            <p:cond delay="161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9" dur="1" decel="50000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1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3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2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8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82" tmFilter="0, 0; 0.125,0.2665; 0.25,0.4; 0.375,0.465; 0.5,0.5;  0.625,0.535; 0.75,0.6; 0.875,0.7335; 1,1">
                                          <p:stCondLst>
                                            <p:cond delay="82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3" dur="1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4" dur="1" decel="50000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1">
                                          <p:stCondLst>
                                            <p:cond delay="161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6" dur="1" decel="50000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8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0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19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2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8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82" tmFilter="0, 0; 0.125,0.2665; 0.25,0.4; 0.375,0.465; 0.5,0.5;  0.625,0.535; 0.75,0.6; 0.875,0.7335; 1,1">
                                          <p:stCondLst>
                                            <p:cond delay="82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2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0" dur="1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1" dur="1" decel="50000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2" dur="1">
                                          <p:stCondLst>
                                            <p:cond delay="161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3" dur="1" decel="50000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4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5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6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7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2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8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82" tmFilter="0, 0; 0.125,0.2665; 0.25,0.4; 0.375,0.465; 0.5,0.5;  0.625,0.535; 0.75,0.6; 0.875,0.7335; 1,1">
                                          <p:stCondLst>
                                            <p:cond delay="82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2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7" dur="1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8" dur="1" decel="50000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9" dur="1">
                                          <p:stCondLst>
                                            <p:cond delay="161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0" dur="1" decel="50000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1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2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4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22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2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8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82" tmFilter="0, 0; 0.125,0.2665; 0.25,0.4; 0.375,0.465; 0.5,0.5;  0.625,0.535; 0.75,0.6; 0.875,0.7335; 1,1">
                                          <p:stCondLst>
                                            <p:cond delay="82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2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4" dur="1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5" dur="1" decel="50000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6" dur="1">
                                          <p:stCondLst>
                                            <p:cond delay="161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7" dur="1" decel="50000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8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9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0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1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4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5" dur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2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8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82" tmFilter="0, 0; 0.125,0.2665; 0.25,0.4; 0.375,0.465; 0.5,0.5;  0.625,0.535; 0.75,0.6; 0.875,0.7335; 1,1">
                                          <p:stCondLst>
                                            <p:cond delay="82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2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1" dur="1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2" dur="1" decel="50000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3" dur="1">
                                          <p:stCondLst>
                                            <p:cond delay="161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4" dur="1" decel="50000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5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6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7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8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26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2" dur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3" dur="2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8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82" tmFilter="0, 0; 0.125,0.2665; 0.25,0.4; 0.375,0.465; 0.5,0.5;  0.625,0.535; 0.75,0.6; 0.875,0.7335; 1,1">
                                          <p:stCondLst>
                                            <p:cond delay="82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2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8" dur="1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9" dur="1" decel="50000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0" dur="1">
                                          <p:stCondLst>
                                            <p:cond delay="161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1" dur="1" decel="50000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2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3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4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5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7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9" dur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2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8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82" tmFilter="0, 0; 0.125,0.2665; 0.25,0.4; 0.375,0.465; 0.5,0.5;  0.625,0.535; 0.75,0.6; 0.875,0.7335; 1,1">
                                          <p:stCondLst>
                                            <p:cond delay="82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2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5" dur="1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6" dur="1" decel="50000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7" dur="1">
                                          <p:stCondLst>
                                            <p:cond delay="161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8" dur="1" decel="50000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9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0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1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2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29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6" dur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7" dur="2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8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82" tmFilter="0, 0; 0.125,0.2665; 0.25,0.4; 0.375,0.465; 0.5,0.5;  0.625,0.535; 0.75,0.6; 0.875,0.7335; 1,1">
                                          <p:stCondLst>
                                            <p:cond delay="82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2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2" dur="1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3" dur="1" decel="50000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4" dur="1">
                                          <p:stCondLst>
                                            <p:cond delay="161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5" dur="1" decel="50000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6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7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8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9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3" dur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4" dur="2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8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82" tmFilter="0, 0; 0.125,0.2665; 0.25,0.4; 0.375,0.465; 0.5,0.5;  0.625,0.535; 0.75,0.6; 0.875,0.7335; 1,1">
                                          <p:stCondLst>
                                            <p:cond delay="82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2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9" dur="1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0" dur="1" decel="50000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1" dur="1">
                                          <p:stCondLst>
                                            <p:cond delay="161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2" dur="1" decel="50000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3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4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5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6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32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0" dur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1" dur="2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8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82" tmFilter="0, 0; 0.125,0.2665; 0.25,0.4; 0.375,0.465; 0.5,0.5;  0.625,0.535; 0.75,0.6; 0.875,0.7335; 1,1">
                                          <p:stCondLst>
                                            <p:cond delay="82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2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1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6" dur="1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7" dur="1" decel="50000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8" dur="1">
                                          <p:stCondLst>
                                            <p:cond delay="161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9" dur="1" decel="50000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0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1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2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3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6" dur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7" dur="2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8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82" tmFilter="0, 0; 0.125,0.2665; 0.25,0.4; 0.375,0.465; 0.5,0.5;  0.625,0.535; 0.75,0.6; 0.875,0.7335; 1,1">
                                          <p:stCondLst>
                                            <p:cond delay="82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2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1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2" dur="1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3" dur="1" decel="50000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4" dur="1">
                                          <p:stCondLst>
                                            <p:cond delay="161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5" dur="1" decel="50000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6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7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8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9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2" dur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3" dur="2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8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82" tmFilter="0, 0; 0.125,0.2665; 0.25,0.4; 0.375,0.465; 0.5,0.5;  0.625,0.535; 0.75,0.6; 0.875,0.7335; 1,1">
                                          <p:stCondLst>
                                            <p:cond delay="82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2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8" dur="1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9" dur="1" decel="50000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0" dur="1">
                                          <p:stCondLst>
                                            <p:cond delay="161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1" dur="1" decel="50000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2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3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4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5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8" dur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9" dur="2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8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82" tmFilter="0, 0; 0.125,0.2665; 0.25,0.4; 0.375,0.465; 0.5,0.5;  0.625,0.535; 0.75,0.6; 0.875,0.7335; 1,1">
                                          <p:stCondLst>
                                            <p:cond delay="82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2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1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4" dur="1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5" dur="1" decel="50000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6" dur="1">
                                          <p:stCondLst>
                                            <p:cond delay="161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7" dur="1" decel="50000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8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9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0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1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4" dur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5" dur="2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8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82" tmFilter="0, 0; 0.125,0.2665; 0.25,0.4; 0.375,0.465; 0.5,0.5;  0.625,0.535; 0.75,0.6; 0.875,0.7335; 1,1">
                                          <p:stCondLst>
                                            <p:cond delay="82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2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1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0" dur="1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1" dur="1" decel="50000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2" dur="1">
                                          <p:stCondLst>
                                            <p:cond delay="161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3" dur="1" decel="50000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4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5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6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7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0" dur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1" dur="2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2" dur="8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82" tmFilter="0, 0; 0.125,0.2665; 0.25,0.4; 0.375,0.465; 0.5,0.5;  0.625,0.535; 0.75,0.6; 0.875,0.7335; 1,1">
                                          <p:stCondLst>
                                            <p:cond delay="82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2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6" dur="1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7" dur="1" decel="50000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8" dur="1">
                                          <p:stCondLst>
                                            <p:cond delay="161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9" dur="1" decel="50000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0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1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2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3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6" dur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7" dur="2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8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82" tmFilter="0, 0; 0.125,0.2665; 0.25,0.4; 0.375,0.465; 0.5,0.5;  0.625,0.535; 0.75,0.6; 0.875,0.7335; 1,1">
                                          <p:stCondLst>
                                            <p:cond delay="82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0" dur="2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1" dur="1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2" dur="1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3" dur="1" decel="50000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4" dur="1">
                                          <p:stCondLst>
                                            <p:cond delay="161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5" dur="1" decel="50000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6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7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8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9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2" dur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3" dur="2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8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82" tmFilter="0, 0; 0.125,0.2665; 0.25,0.4; 0.375,0.465; 0.5,0.5;  0.625,0.535; 0.75,0.6; 0.875,0.7335; 1,1">
                                          <p:stCondLst>
                                            <p:cond delay="82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2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7" dur="1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8" dur="1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9" dur="1" decel="50000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0" dur="1">
                                          <p:stCondLst>
                                            <p:cond delay="161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1" dur="1" decel="50000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2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3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4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5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8" dur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9" dur="2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0" dur="8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1" dur="82" tmFilter="0, 0; 0.125,0.2665; 0.25,0.4; 0.375,0.465; 0.5,0.5;  0.625,0.535; 0.75,0.6; 0.875,0.7335; 1,1">
                                          <p:stCondLst>
                                            <p:cond delay="82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2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4" dur="1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5" dur="1" decel="50000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6" dur="1">
                                          <p:stCondLst>
                                            <p:cond delay="161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7" dur="1" decel="50000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8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9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0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1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4" dur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5" dur="2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8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7" dur="82" tmFilter="0, 0; 0.125,0.2665; 0.25,0.4; 0.375,0.465; 0.5,0.5;  0.625,0.535; 0.75,0.6; 0.875,0.7335; 1,1">
                                          <p:stCondLst>
                                            <p:cond delay="82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8" dur="2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9" dur="1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0" dur="1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1" dur="1" decel="50000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2" dur="1">
                                          <p:stCondLst>
                                            <p:cond delay="161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3" dur="1" decel="50000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4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5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6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7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8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0" dur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1" dur="2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8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82" tmFilter="0, 0; 0.125,0.2665; 0.25,0.4; 0.375,0.465; 0.5,0.5;  0.625,0.535; 0.75,0.6; 0.875,0.7335; 1,1">
                                          <p:stCondLst>
                                            <p:cond delay="82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2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1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6" dur="1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7" dur="1" decel="50000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8" dur="1">
                                          <p:stCondLst>
                                            <p:cond delay="161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9" dur="1" decel="50000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0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1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2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3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0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6" dur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7" dur="2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8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82" tmFilter="0, 0; 0.125,0.2665; 0.25,0.4; 0.375,0.465; 0.5,0.5;  0.625,0.535; 0.75,0.6; 0.875,0.7335; 1,1">
                                          <p:stCondLst>
                                            <p:cond delay="82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0" dur="2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1" dur="1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2" dur="1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3" dur="1" decel="50000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4" dur="1">
                                          <p:stCondLst>
                                            <p:cond delay="161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5" dur="1" decel="50000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6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7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8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9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2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2" dur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3" dur="2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4" dur="8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82" tmFilter="0, 0; 0.125,0.2665; 0.25,0.4; 0.375,0.465; 0.5,0.5;  0.625,0.535; 0.75,0.6; 0.875,0.7335; 1,1">
                                          <p:stCondLst>
                                            <p:cond delay="82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2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7" dur="1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8" dur="1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9" dur="1" decel="50000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0" dur="1">
                                          <p:stCondLst>
                                            <p:cond delay="161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1" dur="1" decel="50000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2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3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4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5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8" dur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9" dur="2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0" dur="8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1" dur="82" tmFilter="0, 0; 0.125,0.2665; 0.25,0.4; 0.375,0.465; 0.5,0.5;  0.625,0.535; 0.75,0.6; 0.875,0.7335; 1,1">
                                          <p:stCondLst>
                                            <p:cond delay="82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2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1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4" dur="1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5" dur="1" decel="50000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6" dur="1">
                                          <p:stCondLst>
                                            <p:cond delay="161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7" dur="1" decel="50000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8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9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0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1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4" dur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5" dur="2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6" dur="8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7" dur="82" tmFilter="0, 0; 0.125,0.2665; 0.25,0.4; 0.375,0.465; 0.5,0.5;  0.625,0.535; 0.75,0.6; 0.875,0.7335; 1,1">
                                          <p:stCondLst>
                                            <p:cond delay="82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8" dur="2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1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0" dur="1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1" dur="1" decel="50000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2" dur="1">
                                          <p:stCondLst>
                                            <p:cond delay="161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3" dur="1" decel="50000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4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5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6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7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6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0" dur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1" dur="2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2" dur="8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3" dur="82" tmFilter="0, 0; 0.125,0.2665; 0.25,0.4; 0.375,0.465; 0.5,0.5;  0.625,0.535; 0.75,0.6; 0.875,0.7335; 1,1">
                                          <p:stCondLst>
                                            <p:cond delay="82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4" dur="2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5" dur="1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6" dur="1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7" dur="1" decel="50000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8" dur="1">
                                          <p:stCondLst>
                                            <p:cond delay="161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9" dur="1" decel="50000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0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1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2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3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6" dur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7" dur="2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8" dur="8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9" dur="82" tmFilter="0, 0; 0.125,0.2665; 0.25,0.4; 0.375,0.465; 0.5,0.5;  0.625,0.535; 0.75,0.6; 0.875,0.7335; 1,1">
                                          <p:stCondLst>
                                            <p:cond delay="82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0" dur="2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1" dur="1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2" dur="1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3" dur="1" decel="50000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4" dur="1">
                                          <p:stCondLst>
                                            <p:cond delay="161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5" dur="1" decel="50000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6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7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8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9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2" dur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3" dur="2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4" dur="8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5" dur="82" tmFilter="0, 0; 0.125,0.2665; 0.25,0.4; 0.375,0.465; 0.5,0.5;  0.625,0.535; 0.75,0.6; 0.875,0.7335; 1,1">
                                          <p:stCondLst>
                                            <p:cond delay="82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6" dur="2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7" dur="1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8" dur="1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9" dur="1" decel="50000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0" dur="1">
                                          <p:stCondLst>
                                            <p:cond delay="161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1" dur="1" decel="50000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2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3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4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5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8" dur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9" dur="2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0" dur="8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1" dur="82" tmFilter="0, 0; 0.125,0.2665; 0.25,0.4; 0.375,0.465; 0.5,0.5;  0.625,0.535; 0.75,0.6; 0.875,0.7335; 1,1">
                                          <p:stCondLst>
                                            <p:cond delay="82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2" dur="2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3" dur="1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4" dur="1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5" dur="1" decel="50000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6" dur="1">
                                          <p:stCondLst>
                                            <p:cond delay="161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7" dur="1" decel="50000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8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9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0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1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4" dur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5" dur="2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6" dur="8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7" dur="82" tmFilter="0, 0; 0.125,0.2665; 0.25,0.4; 0.375,0.465; 0.5,0.5;  0.625,0.535; 0.75,0.6; 0.875,0.7335; 1,1">
                                          <p:stCondLst>
                                            <p:cond delay="82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8" dur="2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9" dur="1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0" dur="1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1" dur="1" decel="50000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2" dur="1">
                                          <p:stCondLst>
                                            <p:cond delay="161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3" dur="1" decel="50000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4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5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6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7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4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0" dur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1" dur="2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2" dur="8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3" dur="82" tmFilter="0, 0; 0.125,0.2665; 0.25,0.4; 0.375,0.465; 0.5,0.5;  0.625,0.535; 0.75,0.6; 0.875,0.7335; 1,1">
                                          <p:stCondLst>
                                            <p:cond delay="82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4" dur="2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5" dur="1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6" dur="1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7" dur="1" decel="50000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8" dur="1">
                                          <p:stCondLst>
                                            <p:cond delay="161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9" dur="1" decel="50000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0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1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2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3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6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6" dur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7" dur="2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8" dur="8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9" dur="82" tmFilter="0, 0; 0.125,0.2665; 0.25,0.4; 0.375,0.465; 0.5,0.5;  0.625,0.535; 0.75,0.6; 0.875,0.7335; 1,1">
                                          <p:stCondLst>
                                            <p:cond delay="82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0" dur="2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1" dur="1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2" dur="1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3" dur="1" decel="50000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4" dur="1">
                                          <p:stCondLst>
                                            <p:cond delay="161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5" dur="1" decel="50000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6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7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8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9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8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2" dur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3" dur="2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4" dur="8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5" dur="82" tmFilter="0, 0; 0.125,0.2665; 0.25,0.4; 0.375,0.465; 0.5,0.5;  0.625,0.535; 0.75,0.6; 0.875,0.7335; 1,1">
                                          <p:stCondLst>
                                            <p:cond delay="82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6" dur="2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7" dur="1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8" dur="1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9" dur="1" decel="50000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0" dur="1">
                                          <p:stCondLst>
                                            <p:cond delay="161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1" dur="1" decel="50000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2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3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4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5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8" dur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9" dur="2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0" dur="8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1" dur="82" tmFilter="0, 0; 0.125,0.2665; 0.25,0.4; 0.375,0.465; 0.5,0.5;  0.625,0.535; 0.75,0.6; 0.875,0.7335; 1,1">
                                          <p:stCondLst>
                                            <p:cond delay="82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2" dur="2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3" dur="1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4" dur="1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5" dur="1" decel="50000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6" dur="1">
                                          <p:stCondLst>
                                            <p:cond delay="161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7" dur="1" decel="50000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8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9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0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1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4" dur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5" dur="2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6" dur="8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7" dur="82" tmFilter="0, 0; 0.125,0.2665; 0.25,0.4; 0.375,0.465; 0.5,0.5;  0.625,0.535; 0.75,0.6; 0.875,0.7335; 1,1">
                                          <p:stCondLst>
                                            <p:cond delay="82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8" dur="2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9" dur="1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0" dur="1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1" dur="1" decel="50000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2" dur="1">
                                          <p:stCondLst>
                                            <p:cond delay="161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3" dur="1" decel="50000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4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5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6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7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2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0" dur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1" dur="2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2" dur="8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3" dur="82" tmFilter="0, 0; 0.125,0.2665; 0.25,0.4; 0.375,0.465; 0.5,0.5;  0.625,0.535; 0.75,0.6; 0.875,0.7335; 1,1">
                                          <p:stCondLst>
                                            <p:cond delay="82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4" dur="2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5" dur="1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6" dur="1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7" dur="1" decel="50000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8" dur="1">
                                          <p:stCondLst>
                                            <p:cond delay="161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9" dur="1" decel="50000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0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1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2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3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6" dur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7" dur="2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8" dur="8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9" dur="82" tmFilter="0, 0; 0.125,0.2665; 0.25,0.4; 0.375,0.465; 0.5,0.5;  0.625,0.535; 0.75,0.6; 0.875,0.7335; 1,1">
                                          <p:stCondLst>
                                            <p:cond delay="82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0" dur="2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1" dur="1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2" dur="1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3" dur="1" decel="50000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4" dur="1">
                                          <p:stCondLst>
                                            <p:cond delay="161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5" dur="1" decel="50000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6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7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8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9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0" fill="hold">
                            <p:stCondLst>
                              <p:cond delay="5000"/>
                            </p:stCondLst>
                            <p:childTnLst>
                              <p:par>
                                <p:cTn id="76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3" dur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4" dur="2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5" dur="8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6" dur="82" tmFilter="0, 0; 0.125,0.2665; 0.25,0.4; 0.375,0.465; 0.5,0.5;  0.625,0.535; 0.75,0.6; 0.875,0.7335; 1,1">
                                          <p:stCondLst>
                                            <p:cond delay="82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7" dur="2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8" dur="1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9" dur="1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0" dur="1" decel="50000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1" dur="1">
                                          <p:stCondLst>
                                            <p:cond delay="161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2" dur="1" decel="50000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3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4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5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6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7" fill="hold">
                            <p:stCondLst>
                              <p:cond delay="5250"/>
                            </p:stCondLst>
                            <p:childTnLst>
                              <p:par>
                                <p:cTn id="77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0" dur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1" dur="2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2" dur="8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3" dur="82" tmFilter="0, 0; 0.125,0.2665; 0.25,0.4; 0.375,0.465; 0.5,0.5;  0.625,0.535; 0.75,0.6; 0.875,0.7335; 1,1">
                                          <p:stCondLst>
                                            <p:cond delay="82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4" dur="1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5" dur="1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6" dur="1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7" dur="1" decel="50000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8" dur="1">
                                          <p:stCondLst>
                                            <p:cond delay="161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9" dur="1" decel="50000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0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1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2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3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4" fill="hold">
                            <p:stCondLst>
                              <p:cond delay="5500"/>
                            </p:stCondLst>
                            <p:childTnLst>
                              <p:par>
                                <p:cTn id="79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7" dur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8" dur="2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9" dur="8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0" dur="82" tmFilter="0, 0; 0.125,0.2665; 0.25,0.4; 0.375,0.465; 0.5,0.5;  0.625,0.535; 0.75,0.6; 0.875,0.7335; 1,1">
                                          <p:stCondLst>
                                            <p:cond delay="82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1" dur="1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2" dur="1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3" dur="1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4" dur="1" decel="50000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5" dur="1">
                                          <p:stCondLst>
                                            <p:cond delay="161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6" dur="1" decel="50000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7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8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9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0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1" fill="hold">
                            <p:stCondLst>
                              <p:cond delay="5750"/>
                            </p:stCondLst>
                            <p:childTnLst>
                              <p:par>
                                <p:cTn id="8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4" dur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5" dur="2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6" dur="8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7" dur="82" tmFilter="0, 0; 0.125,0.2665; 0.25,0.4; 0.375,0.465; 0.5,0.5;  0.625,0.535; 0.75,0.6; 0.875,0.7335; 1,1">
                                          <p:stCondLst>
                                            <p:cond delay="82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8" dur="1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9" dur="1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0" dur="1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1" dur="1" decel="50000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2" dur="1">
                                          <p:stCondLst>
                                            <p:cond delay="161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3" dur="1" decel="50000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4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5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6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7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8" fill="hold">
                            <p:stCondLst>
                              <p:cond delay="6000"/>
                            </p:stCondLst>
                            <p:childTnLst>
                              <p:par>
                                <p:cTn id="82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1" dur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2" dur="2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3" dur="8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4" dur="82" tmFilter="0, 0; 0.125,0.2665; 0.25,0.4; 0.375,0.465; 0.5,0.5;  0.625,0.535; 0.75,0.6; 0.875,0.7335; 1,1">
                                          <p:stCondLst>
                                            <p:cond delay="82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5" dur="1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6" dur="1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7" dur="1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8" dur="1" decel="50000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9" dur="1">
                                          <p:stCondLst>
                                            <p:cond delay="161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0" dur="1" decel="50000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1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2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3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4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5" fill="hold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id="84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8" dur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9" dur="2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0" dur="8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1" dur="82" tmFilter="0, 0; 0.125,0.2665; 0.25,0.4; 0.375,0.465; 0.5,0.5;  0.625,0.535; 0.75,0.6; 0.875,0.7335; 1,1">
                                          <p:stCondLst>
                                            <p:cond delay="82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2" dur="1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3" dur="1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4" dur="1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5" dur="1" decel="50000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6" dur="1">
                                          <p:stCondLst>
                                            <p:cond delay="161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7" dur="1" decel="50000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8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9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0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1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6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5" dur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6" dur="2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7" dur="8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8" dur="82" tmFilter="0, 0; 0.125,0.2665; 0.25,0.4; 0.375,0.465; 0.5,0.5;  0.625,0.535; 0.75,0.6; 0.875,0.7335; 1,1">
                                          <p:stCondLst>
                                            <p:cond delay="82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9" dur="1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0" dur="1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1" dur="1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2" dur="1" decel="50000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3" dur="1">
                                          <p:stCondLst>
                                            <p:cond delay="161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4" dur="1" decel="50000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5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6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7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8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9" fill="hold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id="88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2" dur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3" dur="2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4" dur="8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5" dur="82" tmFilter="0, 0; 0.125,0.2665; 0.25,0.4; 0.375,0.465; 0.5,0.5;  0.625,0.535; 0.75,0.6; 0.875,0.7335; 1,1">
                                          <p:stCondLst>
                                            <p:cond delay="82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6" dur="1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7" dur="1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8" dur="1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9" dur="1" decel="50000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0" dur="1">
                                          <p:stCondLst>
                                            <p:cond delay="161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1" dur="1" decel="50000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2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3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4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5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9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9" dur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0" dur="2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1" dur="8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2" dur="82" tmFilter="0, 0; 0.125,0.2665; 0.25,0.4; 0.375,0.465; 0.5,0.5;  0.625,0.535; 0.75,0.6; 0.875,0.7335; 1,1">
                                          <p:stCondLst>
                                            <p:cond delay="82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3" dur="1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4" dur="1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5" dur="1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6" dur="1" decel="50000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7" dur="1">
                                          <p:stCondLst>
                                            <p:cond delay="161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8" dur="1" decel="50000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9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0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1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2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3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9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6" dur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7" dur="2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8" dur="8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9" dur="82" tmFilter="0, 0; 0.125,0.2665; 0.25,0.4; 0.375,0.465; 0.5,0.5;  0.625,0.535; 0.75,0.6; 0.875,0.7335; 1,1">
                                          <p:stCondLst>
                                            <p:cond delay="82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0" dur="1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1" dur="1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2" dur="1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3" dur="1" decel="50000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4" dur="1">
                                          <p:stCondLst>
                                            <p:cond delay="161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5" dur="1" decel="50000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6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7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8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9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3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3" dur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4" dur="2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5" dur="8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6" dur="82" tmFilter="0, 0; 0.125,0.2665; 0.25,0.4; 0.375,0.465; 0.5,0.5;  0.625,0.535; 0.75,0.6; 0.875,0.7335; 1,1">
                                          <p:stCondLst>
                                            <p:cond delay="82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7" dur="1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8" dur="1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9" dur="1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0" dur="1" decel="50000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1" dur="1">
                                          <p:stCondLst>
                                            <p:cond delay="161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2" dur="1" decel="50000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3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4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5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6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7" fill="hold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id="94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0" dur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1" dur="2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2" dur="8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3" dur="82" tmFilter="0, 0; 0.125,0.2665; 0.25,0.4; 0.375,0.465; 0.5,0.5;  0.625,0.535; 0.75,0.6; 0.875,0.7335; 1,1">
                                          <p:stCondLst>
                                            <p:cond delay="82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4" dur="1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5" dur="1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6" dur="1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7" dur="1" decel="50000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8" dur="1">
                                          <p:stCondLst>
                                            <p:cond delay="161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9" dur="1" decel="50000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0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1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2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3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6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7" dur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8" dur="2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9" dur="8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0" dur="82" tmFilter="0, 0; 0.125,0.2665; 0.25,0.4; 0.375,0.465; 0.5,0.5;  0.625,0.535; 0.75,0.6; 0.875,0.7335; 1,1">
                                          <p:stCondLst>
                                            <p:cond delay="82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1" dur="1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2" dur="1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3" dur="1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4" dur="1" decel="50000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5" dur="1">
                                          <p:stCondLst>
                                            <p:cond delay="161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6" dur="1" decel="50000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7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8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9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0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1" fill="hold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id="98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4" dur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5" dur="2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6" dur="8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7" dur="82" tmFilter="0, 0; 0.125,0.2665; 0.25,0.4; 0.375,0.465; 0.5,0.5;  0.625,0.535; 0.75,0.6; 0.875,0.7335; 1,1">
                                          <p:stCondLst>
                                            <p:cond delay="82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8" dur="1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9" dur="1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0" dur="1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1" dur="1" decel="50000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2" dur="1">
                                          <p:stCondLst>
                                            <p:cond delay="161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3" dur="1" decel="50000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4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5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6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7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99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1" dur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2" dur="2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3" dur="8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4" dur="82" tmFilter="0, 0; 0.125,0.2665; 0.25,0.4; 0.375,0.465; 0.5,0.5;  0.625,0.535; 0.75,0.6; 0.875,0.7335; 1,1">
                                          <p:stCondLst>
                                            <p:cond delay="82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5" dur="1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6" dur="1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7" dur="1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8" dur="1" decel="50000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9" dur="1">
                                          <p:stCondLst>
                                            <p:cond delay="161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0" dur="1" decel="50000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1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2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3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4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5" fill="hold" nodeType="afterGroup">
                            <p:stCondLst>
                              <p:cond delay="8750"/>
                            </p:stCondLst>
                            <p:childTnLst>
                              <p:par>
                                <p:cTn id="101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8" dur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9" dur="2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0" dur="8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1" dur="82" tmFilter="0, 0; 0.125,0.2665; 0.25,0.4; 0.375,0.465; 0.5,0.5;  0.625,0.535; 0.75,0.6; 0.875,0.7335; 1,1">
                                          <p:stCondLst>
                                            <p:cond delay="82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2" dur="1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3" dur="1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4" dur="1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5" dur="1" decel="50000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6" dur="1">
                                          <p:stCondLst>
                                            <p:cond delay="161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7" dur="1" decel="50000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8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9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0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1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03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5" dur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6" dur="2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7" dur="8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8" dur="82" tmFilter="0, 0; 0.125,0.2665; 0.25,0.4; 0.375,0.465; 0.5,0.5;  0.625,0.535; 0.75,0.6; 0.875,0.7335; 1,1">
                                          <p:stCondLst>
                                            <p:cond delay="82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9" dur="1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0" dur="1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1" dur="1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2" dur="1" decel="50000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3" dur="1">
                                          <p:stCondLst>
                                            <p:cond delay="161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4" dur="1" decel="50000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5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6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7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8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9" fill="hold" nodeType="afterGroup">
                            <p:stCondLst>
                              <p:cond delay="9250"/>
                            </p:stCondLst>
                            <p:childTnLst>
                              <p:par>
                                <p:cTn id="105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2" dur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3" dur="2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4" dur="8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5" dur="82" tmFilter="0, 0; 0.125,0.2665; 0.25,0.4; 0.375,0.465; 0.5,0.5;  0.625,0.535; 0.75,0.6; 0.875,0.7335; 1,1">
                                          <p:stCondLst>
                                            <p:cond delay="82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6" dur="1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7" dur="1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8" dur="1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9" dur="1" decel="50000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0" dur="1">
                                          <p:stCondLst>
                                            <p:cond delay="161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1" dur="1" decel="50000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2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3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4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5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6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06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9" dur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0" dur="2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1" dur="8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2" dur="82" tmFilter="0, 0; 0.125,0.2665; 0.25,0.4; 0.375,0.465; 0.5,0.5;  0.625,0.535; 0.75,0.6; 0.875,0.7335; 1,1">
                                          <p:stCondLst>
                                            <p:cond delay="82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3" dur="1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4" dur="1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5" dur="1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6" dur="1" decel="50000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7" dur="1">
                                          <p:stCondLst>
                                            <p:cond delay="161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8" dur="1" decel="50000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9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0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1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2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3" fill="hold" nodeType="afterGroup">
                            <p:stCondLst>
                              <p:cond delay="9750"/>
                            </p:stCondLst>
                            <p:childTnLst>
                              <p:par>
                                <p:cTn id="108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6" dur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7" dur="2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8" dur="8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9" dur="82" tmFilter="0, 0; 0.125,0.2665; 0.25,0.4; 0.375,0.465; 0.5,0.5;  0.625,0.535; 0.75,0.6; 0.875,0.7335; 1,1">
                                          <p:stCondLst>
                                            <p:cond delay="82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0" dur="1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1" dur="1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2" dur="1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3" dur="1" decel="50000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4" dur="1">
                                          <p:stCondLst>
                                            <p:cond delay="161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5" dur="1" decel="50000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6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7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8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9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10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3" dur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4" dur="2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5" dur="8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6" dur="82" tmFilter="0, 0; 0.125,0.2665; 0.25,0.4; 0.375,0.465; 0.5,0.5;  0.625,0.535; 0.75,0.6; 0.875,0.7335; 1,1">
                                          <p:stCondLst>
                                            <p:cond delay="82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7" dur="1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8" dur="1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9" dur="1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0" dur="1" decel="50000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1" dur="1">
                                          <p:stCondLst>
                                            <p:cond delay="161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2" dur="1" decel="50000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3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4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5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6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7" fill="hold" nodeType="afterGroup">
                            <p:stCondLst>
                              <p:cond delay="10250"/>
                            </p:stCondLst>
                            <p:childTnLst>
                              <p:par>
                                <p:cTn id="111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0" dur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1" dur="2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2" dur="8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3" dur="82" tmFilter="0, 0; 0.125,0.2665; 0.25,0.4; 0.375,0.465; 0.5,0.5;  0.625,0.535; 0.75,0.6; 0.875,0.7335; 1,1">
                                          <p:stCondLst>
                                            <p:cond delay="82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4" dur="1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5" dur="1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6" dur="1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7" dur="1" decel="50000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8" dur="1">
                                          <p:stCondLst>
                                            <p:cond delay="161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9" dur="1" decel="50000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0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1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2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3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13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7" dur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8" dur="2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9" dur="8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0" dur="82" tmFilter="0, 0; 0.125,0.2665; 0.25,0.4; 0.375,0.465; 0.5,0.5;  0.625,0.535; 0.75,0.6; 0.875,0.7335; 1,1">
                                          <p:stCondLst>
                                            <p:cond delay="82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1" dur="1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2" dur="1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3" dur="1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4" dur="1" decel="50000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5" dur="1">
                                          <p:stCondLst>
                                            <p:cond delay="161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6" dur="1" decel="50000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7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8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9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0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1" fill="hold" nodeType="afterGroup">
                            <p:stCondLst>
                              <p:cond delay="10750"/>
                            </p:stCondLst>
                            <p:childTnLst>
                              <p:par>
                                <p:cTn id="115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4" dur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5" dur="2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6" dur="8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7" dur="82" tmFilter="0, 0; 0.125,0.2665; 0.25,0.4; 0.375,0.465; 0.5,0.5;  0.625,0.535; 0.75,0.6; 0.875,0.7335; 1,1">
                                          <p:stCondLst>
                                            <p:cond delay="82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8" dur="1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9" dur="1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0" dur="1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1" dur="1" decel="50000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2" dur="1">
                                          <p:stCondLst>
                                            <p:cond delay="161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3" dur="1" decel="50000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4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5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6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7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16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1" dur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2" dur="2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3" dur="8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4" dur="82" tmFilter="0, 0; 0.125,0.2665; 0.25,0.4; 0.375,0.465; 0.5,0.5;  0.625,0.535; 0.75,0.6; 0.875,0.7335; 1,1">
                                          <p:stCondLst>
                                            <p:cond delay="82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5" dur="1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6" dur="1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7" dur="1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8" dur="1" decel="50000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9" dur="1">
                                          <p:stCondLst>
                                            <p:cond delay="161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0" dur="1" decel="50000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1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2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3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4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5" fill="hold" nodeType="afterGroup">
                            <p:stCondLst>
                              <p:cond delay="11250"/>
                            </p:stCondLst>
                            <p:childTnLst>
                              <p:par>
                                <p:cTn id="118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8" dur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9" dur="2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0" dur="8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1" dur="82" tmFilter="0, 0; 0.125,0.2665; 0.25,0.4; 0.375,0.465; 0.5,0.5;  0.625,0.535; 0.75,0.6; 0.875,0.7335; 1,1">
                                          <p:stCondLst>
                                            <p:cond delay="82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2" dur="1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3" dur="1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4" dur="1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5" dur="1" decel="50000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6" dur="1">
                                          <p:stCondLst>
                                            <p:cond delay="161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7" dur="1" decel="50000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8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9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0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1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2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20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5" dur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6" dur="2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7" dur="8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8" dur="82" tmFilter="0, 0; 0.125,0.2665; 0.25,0.4; 0.375,0.465; 0.5,0.5;  0.625,0.535; 0.75,0.6; 0.875,0.7335; 1,1">
                                          <p:stCondLst>
                                            <p:cond delay="82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9" dur="1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0" dur="1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1" dur="1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2" dur="1" decel="50000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3" dur="1">
                                          <p:stCondLst>
                                            <p:cond delay="161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4" dur="1" decel="50000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5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6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7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8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9" fill="hold" nodeType="afterGroup">
                            <p:stCondLst>
                              <p:cond delay="11750"/>
                            </p:stCondLst>
                            <p:childTnLst>
                              <p:par>
                                <p:cTn id="122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2" dur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3" dur="2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4" dur="8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5" dur="82" tmFilter="0, 0; 0.125,0.2665; 0.25,0.4; 0.375,0.465; 0.5,0.5;  0.625,0.535; 0.75,0.6; 0.875,0.7335; 1,1">
                                          <p:stCondLst>
                                            <p:cond delay="82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6" dur="1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7" dur="1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28" dur="1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9" dur="1" decel="50000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0" dur="1">
                                          <p:stCondLst>
                                            <p:cond delay="161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1" dur="1" decel="50000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2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3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4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5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23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9" dur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0" dur="2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1" dur="8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2" dur="82" tmFilter="0, 0; 0.125,0.2665; 0.25,0.4; 0.375,0.465; 0.5,0.5;  0.625,0.535; 0.75,0.6; 0.875,0.7335; 1,1">
                                          <p:stCondLst>
                                            <p:cond delay="82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3" dur="1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4" dur="1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45" dur="1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46" dur="1" decel="50000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7" dur="1">
                                          <p:stCondLst>
                                            <p:cond delay="161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8" dur="1" decel="50000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9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0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1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2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3" fill="hold" nodeType="afterGroup">
                            <p:stCondLst>
                              <p:cond delay="12250"/>
                            </p:stCondLst>
                            <p:childTnLst>
                              <p:par>
                                <p:cTn id="125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6" dur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7" dur="2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8" dur="8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9" dur="82" tmFilter="0, 0; 0.125,0.2665; 0.25,0.4; 0.375,0.465; 0.5,0.5;  0.625,0.535; 0.75,0.6; 0.875,0.7335; 1,1">
                                          <p:stCondLst>
                                            <p:cond delay="82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0" dur="1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1" dur="1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2" dur="1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3" dur="1" decel="50000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4" dur="1">
                                          <p:stCondLst>
                                            <p:cond delay="161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5" dur="1" decel="50000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6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7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8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9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7" grpId="0" uiExpand="1" build="p"/>
      <p:bldP spid="154628" grpId="0" uiExpand="1" build="p"/>
      <p:bldP spid="15462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694EC-0D8B-1F60-B80D-3A917391B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608" y="274638"/>
            <a:ext cx="3136392" cy="5497726"/>
          </a:xfrm>
        </p:spPr>
        <p:txBody>
          <a:bodyPr>
            <a:normAutofit/>
          </a:bodyPr>
          <a:lstStyle/>
          <a:p>
            <a:r>
              <a:rPr lang="en-US" sz="3200" dirty="0"/>
              <a:t>An approach that follows Russell (UC-Berkeley) and Norvig (Stanford)</a:t>
            </a:r>
            <a:br>
              <a:rPr lang="en-US" sz="3200" dirty="0"/>
            </a:br>
            <a:r>
              <a:rPr lang="en-US" sz="3200" dirty="0"/>
              <a:t>[with side tangents]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014AF9-262A-FE19-7A75-3AD057E17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2242" y="990600"/>
            <a:ext cx="4252597" cy="5497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520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67866" tIns="33338" rIns="67866" bIns="33338" rtlCol="0" anchor="ctr">
            <a:normAutofit/>
          </a:bodyPr>
          <a:lstStyle/>
          <a:p>
            <a:r>
              <a:rPr lang="en-US"/>
              <a:t>Thinking Humanly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idx="1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67866" tIns="33338" rIns="67866" bIns="33338" rtlCol="0">
            <a:normAutofit/>
          </a:bodyPr>
          <a:lstStyle/>
          <a:p>
            <a:endParaRPr lang="en-US" dirty="0"/>
          </a:p>
          <a:p>
            <a:r>
              <a:rPr lang="en-US" dirty="0"/>
              <a:t>Modeling (usually) human cognition.</a:t>
            </a:r>
          </a:p>
          <a:p>
            <a:endParaRPr lang="en-US" dirty="0"/>
          </a:p>
          <a:p>
            <a:r>
              <a:rPr lang="en-US" dirty="0"/>
              <a:t>Cognitive science.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Often, people argue that to be intelligent a machine must have </a:t>
            </a:r>
            <a:r>
              <a:rPr lang="en-US" b="1" dirty="0"/>
              <a:t>consciousness</a:t>
            </a:r>
            <a:r>
              <a:rPr lang="en-US" dirty="0"/>
              <a:t>.  </a:t>
            </a:r>
          </a:p>
        </p:txBody>
      </p:sp>
      <p:pic>
        <p:nvPicPr>
          <p:cNvPr id="1628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938" y="255835"/>
            <a:ext cx="142875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66706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67866" tIns="33338" rIns="67866" bIns="33338" rtlCol="0" anchor="ctr">
            <a:normAutofit/>
          </a:bodyPr>
          <a:lstStyle/>
          <a:p>
            <a:r>
              <a:rPr lang="en-US"/>
              <a:t>Acting Humanly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>
          <a:xfrm>
            <a:off x="1600199" y="2743200"/>
            <a:ext cx="6999685" cy="3394472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67866" tIns="33338" rIns="67866" bIns="33338" rtlCol="0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000" dirty="0"/>
              <a:t>Behaviorist approach.</a:t>
            </a:r>
          </a:p>
          <a:p>
            <a:pPr>
              <a:lnSpc>
                <a:spcPct val="80000"/>
              </a:lnSpc>
            </a:pPr>
            <a:endParaRPr lang="en-US" sz="3000" dirty="0"/>
          </a:p>
          <a:p>
            <a:pPr>
              <a:lnSpc>
                <a:spcPct val="80000"/>
              </a:lnSpc>
            </a:pPr>
            <a:r>
              <a:rPr lang="en-US" sz="3000" dirty="0"/>
              <a:t>How do we know anything (besides ourselves) is intelligent?  </a:t>
            </a:r>
          </a:p>
          <a:p>
            <a:pPr lvl="1">
              <a:lnSpc>
                <a:spcPct val="80000"/>
              </a:lnSpc>
            </a:pPr>
            <a:r>
              <a:rPr lang="en-US" sz="2600" dirty="0"/>
              <a:t>Through observing behavior!</a:t>
            </a:r>
          </a:p>
          <a:p>
            <a:pPr>
              <a:lnSpc>
                <a:spcPct val="80000"/>
              </a:lnSpc>
            </a:pPr>
            <a:endParaRPr lang="en-US" sz="3000" dirty="0"/>
          </a:p>
          <a:p>
            <a:pPr>
              <a:lnSpc>
                <a:spcPct val="80000"/>
              </a:lnSpc>
            </a:pPr>
            <a:r>
              <a:rPr lang="en-US" sz="3000" dirty="0"/>
              <a:t>The Turing Test  (Alan Turing, 1950).</a:t>
            </a:r>
          </a:p>
          <a:p>
            <a:pPr>
              <a:lnSpc>
                <a:spcPct val="80000"/>
              </a:lnSpc>
            </a:pPr>
            <a:endParaRPr lang="en-US" sz="1500" dirty="0"/>
          </a:p>
          <a:p>
            <a:pPr lvl="2">
              <a:lnSpc>
                <a:spcPct val="80000"/>
              </a:lnSpc>
            </a:pPr>
            <a:endParaRPr lang="en-US" sz="1200" dirty="0"/>
          </a:p>
        </p:txBody>
      </p:sp>
      <p:pic>
        <p:nvPicPr>
          <p:cNvPr id="113668" name="Picture 4" descr="tur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417638"/>
            <a:ext cx="2961085" cy="102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8917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8EB71896-2509-398F-9667-EE79C5F28A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Turing Test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1579C02E-0DE2-C566-9307-F80DA54806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altLang="en-US" dirty="0"/>
              <a:t>1950: </a:t>
            </a:r>
            <a:r>
              <a:rPr lang="en-US" altLang="en-US" dirty="0">
                <a:hlinkClick r:id="rId2"/>
              </a:rPr>
              <a:t>The Turing Test for machine intelligence</a:t>
            </a:r>
            <a:endParaRPr lang="en-US" altLang="en-US" dirty="0"/>
          </a:p>
          <a:p>
            <a:pPr lvl="1"/>
            <a:endParaRPr lang="en-US" altLang="en-US" dirty="0"/>
          </a:p>
          <a:p>
            <a:pPr lvl="2"/>
            <a:r>
              <a:rPr lang="en-US" altLang="en-US" dirty="0"/>
              <a:t>How do you know if something is intelligent?</a:t>
            </a:r>
          </a:p>
          <a:p>
            <a:pPr lvl="2"/>
            <a:endParaRPr lang="en-US" altLang="en-US" dirty="0"/>
          </a:p>
          <a:p>
            <a:endParaRPr lang="en-US" altLang="en-US" dirty="0"/>
          </a:p>
        </p:txBody>
      </p:sp>
      <p:pic>
        <p:nvPicPr>
          <p:cNvPr id="3" name="Picture 2" descr="A close-up of a computer&#10;&#10;Description automatically generated">
            <a:extLst>
              <a:ext uri="{FF2B5EF4-FFF2-40B4-BE49-F238E27FC236}">
                <a16:creationId xmlns:a16="http://schemas.microsoft.com/office/drawing/2014/main" id="{1C9C2842-4996-6A99-CF00-2A3025E2CA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220610"/>
            <a:ext cx="5992061" cy="305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367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AutoShape 2">
            <a:extLst>
              <a:ext uri="{FF2B5EF4-FFF2-40B4-BE49-F238E27FC236}">
                <a16:creationId xmlns:a16="http://schemas.microsoft.com/office/drawing/2014/main" id="{D82798EB-683C-8331-5F6E-B0F4A1471D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2000250"/>
            <a:ext cx="2743200" cy="971550"/>
          </a:xfrm>
          <a:prstGeom prst="cloudCallout">
            <a:avLst>
              <a:gd name="adj1" fmla="val 4255"/>
              <a:gd name="adj2" fmla="val 7426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cs typeface="Arial" panose="020B0604020202020204" pitchFamily="34" charset="0"/>
              </a:rPr>
              <a:t>Which is machine, and which is woman???</a:t>
            </a:r>
          </a:p>
        </p:txBody>
      </p:sp>
      <p:pic>
        <p:nvPicPr>
          <p:cNvPr id="315395" name="Picture 3" descr="fry">
            <a:extLst>
              <a:ext uri="{FF2B5EF4-FFF2-40B4-BE49-F238E27FC236}">
                <a16:creationId xmlns:a16="http://schemas.microsoft.com/office/drawing/2014/main" id="{EA55BD1D-99B5-4A6D-5BE8-2C1B05E77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4114800"/>
            <a:ext cx="1135063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5396" name="Picture 4" descr="bender">
            <a:extLst>
              <a:ext uri="{FF2B5EF4-FFF2-40B4-BE49-F238E27FC236}">
                <a16:creationId xmlns:a16="http://schemas.microsoft.com/office/drawing/2014/main" id="{4F65EC0A-89B7-346F-7237-B45AE2C89A5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14500" y="4000500"/>
            <a:ext cx="1308100" cy="1714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7" name="Rectangle 5">
            <a:extLst>
              <a:ext uri="{FF2B5EF4-FFF2-40B4-BE49-F238E27FC236}">
                <a16:creationId xmlns:a16="http://schemas.microsoft.com/office/drawing/2014/main" id="{55CCA323-A7B1-44F4-C3FD-1680C3A29C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The Imitation Game</a:t>
            </a:r>
          </a:p>
        </p:txBody>
      </p:sp>
      <p:pic>
        <p:nvPicPr>
          <p:cNvPr id="315398" name="Picture 6" descr="ClipArt_Judge_Cartoon">
            <a:extLst>
              <a:ext uri="{FF2B5EF4-FFF2-40B4-BE49-F238E27FC236}">
                <a16:creationId xmlns:a16="http://schemas.microsoft.com/office/drawing/2014/main" id="{291B2691-F98F-35DF-7A48-A34AFFEF229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26050" y="3143250"/>
            <a:ext cx="2173288" cy="20208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5399" name="Picture 7" descr="leela">
            <a:extLst>
              <a:ext uri="{FF2B5EF4-FFF2-40B4-BE49-F238E27FC236}">
                <a16:creationId xmlns:a16="http://schemas.microsoft.com/office/drawing/2014/main" id="{9BE7568A-0545-9755-19A9-4CEBCE2A1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2228850"/>
            <a:ext cx="10461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5400" name="AutoShape 8">
            <a:extLst>
              <a:ext uri="{FF2B5EF4-FFF2-40B4-BE49-F238E27FC236}">
                <a16:creationId xmlns:a16="http://schemas.microsoft.com/office/drawing/2014/main" id="{EC0779F3-5533-1906-C39E-53A8F81C78A3}"/>
              </a:ext>
            </a:extLst>
          </p:cNvPr>
          <p:cNvSpPr>
            <a:spLocks noChangeArrowheads="1"/>
          </p:cNvSpPr>
          <p:nvPr/>
        </p:nvSpPr>
        <p:spPr bwMode="auto">
          <a:xfrm rot="1099647">
            <a:off x="2800350" y="3028950"/>
            <a:ext cx="2457450" cy="400050"/>
          </a:xfrm>
          <a:prstGeom prst="leftRightArrow">
            <a:avLst>
              <a:gd name="adj1" fmla="val 50000"/>
              <a:gd name="adj2" fmla="val 12285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cs typeface="Arial" panose="020B0604020202020204" pitchFamily="34" charset="0"/>
              </a:rPr>
              <a:t>Conversation…</a:t>
            </a:r>
          </a:p>
        </p:txBody>
      </p:sp>
      <p:sp>
        <p:nvSpPr>
          <p:cNvPr id="315401" name="AutoShape 9">
            <a:extLst>
              <a:ext uri="{FF2B5EF4-FFF2-40B4-BE49-F238E27FC236}">
                <a16:creationId xmlns:a16="http://schemas.microsoft.com/office/drawing/2014/main" id="{4ABCD015-E9DF-AE27-104C-5011268D99DD}"/>
              </a:ext>
            </a:extLst>
          </p:cNvPr>
          <p:cNvSpPr>
            <a:spLocks noChangeArrowheads="1"/>
          </p:cNvSpPr>
          <p:nvPr/>
        </p:nvSpPr>
        <p:spPr bwMode="auto">
          <a:xfrm rot="-1267773">
            <a:off x="2857500" y="4286250"/>
            <a:ext cx="2457450" cy="400050"/>
          </a:xfrm>
          <a:prstGeom prst="leftRightArrow">
            <a:avLst>
              <a:gd name="adj1" fmla="val 50000"/>
              <a:gd name="adj2" fmla="val 12285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cs typeface="Arial" panose="020B0604020202020204" pitchFamily="34" charset="0"/>
              </a:rPr>
              <a:t>Conversation…</a:t>
            </a:r>
          </a:p>
        </p:txBody>
      </p:sp>
      <p:sp>
        <p:nvSpPr>
          <p:cNvPr id="315402" name="AutoShape 10">
            <a:extLst>
              <a:ext uri="{FF2B5EF4-FFF2-40B4-BE49-F238E27FC236}">
                <a16:creationId xmlns:a16="http://schemas.microsoft.com/office/drawing/2014/main" id="{4B3D7B96-F1CF-DCF4-2F4C-4E07FE33F3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6450" y="1943100"/>
            <a:ext cx="2000250" cy="914400"/>
          </a:xfrm>
          <a:prstGeom prst="cloudCallout">
            <a:avLst>
              <a:gd name="adj1" fmla="val -12736"/>
              <a:gd name="adj2" fmla="val 75782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cs typeface="Arial" panose="020B0604020202020204" pitchFamily="34" charset="0"/>
              </a:rPr>
              <a:t>Which is man, and which is woman???</a:t>
            </a:r>
          </a:p>
        </p:txBody>
      </p:sp>
      <p:sp>
        <p:nvSpPr>
          <p:cNvPr id="315403" name="AutoShape 11">
            <a:extLst>
              <a:ext uri="{FF2B5EF4-FFF2-40B4-BE49-F238E27FC236}">
                <a16:creationId xmlns:a16="http://schemas.microsoft.com/office/drawing/2014/main" id="{E6FD0785-ACD6-1131-2A2D-0793F29496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2000250"/>
            <a:ext cx="2743200" cy="971550"/>
          </a:xfrm>
          <a:prstGeom prst="cloudCallout">
            <a:avLst>
              <a:gd name="adj1" fmla="val 8421"/>
              <a:gd name="adj2" fmla="val 8602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cs typeface="Arial" panose="020B0604020202020204" pitchFamily="34" charset="0"/>
              </a:rPr>
              <a:t>Which is machine, and which is human???</a:t>
            </a:r>
          </a:p>
        </p:txBody>
      </p:sp>
    </p:spTree>
    <p:extLst>
      <p:ext uri="{BB962C8B-B14F-4D97-AF65-F5344CB8AC3E}">
        <p14:creationId xmlns:p14="http://schemas.microsoft.com/office/powerpoint/2010/main" val="10870547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5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5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5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5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5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5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5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5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5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5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5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5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3153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15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3154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15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15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394" grpId="0" animBg="1"/>
      <p:bldP spid="315400" grpId="0" animBg="1"/>
      <p:bldP spid="315401" grpId="0" animBg="1"/>
      <p:bldP spid="315402" grpId="0" animBg="1"/>
      <p:bldP spid="315402" grpId="1" animBg="1"/>
      <p:bldP spid="31540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4e32bd2a-1ccd-49c1-a814-de8553946415}" enabled="1" method="Standard" siteId="{22136781-9753-4c75-af28-68a078871ebf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11151</TotalTime>
  <Words>774</Words>
  <Application>Microsoft Office PowerPoint</Application>
  <PresentationFormat>On-screen Show (4:3)</PresentationFormat>
  <Paragraphs>160</Paragraphs>
  <Slides>20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-apple-system</vt:lpstr>
      <vt:lpstr>Arial</vt:lpstr>
      <vt:lpstr>EksellDisplayWeb-Large</vt:lpstr>
      <vt:lpstr>Gill Sans MT</vt:lpstr>
      <vt:lpstr>Harding</vt:lpstr>
      <vt:lpstr>Verdana</vt:lpstr>
      <vt:lpstr>Wingdings 2</vt:lpstr>
      <vt:lpstr>Solstice</vt:lpstr>
      <vt:lpstr>What is Artificial Intelligence?</vt:lpstr>
      <vt:lpstr>What we’ll talk about</vt:lpstr>
      <vt:lpstr>Is Artificial Intelligence Everything in Computer Science?</vt:lpstr>
      <vt:lpstr>How Big is the Field of AI?</vt:lpstr>
      <vt:lpstr>An approach that follows Russell (UC-Berkeley) and Norvig (Stanford) [with side tangents]</vt:lpstr>
      <vt:lpstr>Thinking Humanly</vt:lpstr>
      <vt:lpstr>Acting Humanly</vt:lpstr>
      <vt:lpstr>The Turing Test</vt:lpstr>
      <vt:lpstr>The Imitation Game</vt:lpstr>
      <vt:lpstr>Thinking Rationally</vt:lpstr>
      <vt:lpstr>Acting Rationally</vt:lpstr>
      <vt:lpstr>Artificial General Intelligence (AGI)</vt:lpstr>
      <vt:lpstr>State-of-the-art in “Thinking Humanly”</vt:lpstr>
      <vt:lpstr>State-of-the-art in “Behaving Humanly” </vt:lpstr>
      <vt:lpstr>State-of-the-art in “Behaving Humanly” </vt:lpstr>
      <vt:lpstr>State-of-the-art in “Thinking Rationally”</vt:lpstr>
      <vt:lpstr>State-of-the-art in “Acting Rationally”</vt:lpstr>
      <vt:lpstr>Artificial General Intelligence</vt:lpstr>
      <vt:lpstr>Artificial General Intelligence</vt:lpstr>
      <vt:lpstr>Artificial General Intelligence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Guinn, Curry</dc:creator>
  <cp:lastModifiedBy>Guinn, Curry</cp:lastModifiedBy>
  <cp:revision>283</cp:revision>
  <cp:lastPrinted>2012-04-09T21:03:48Z</cp:lastPrinted>
  <dcterms:created xsi:type="dcterms:W3CDTF">1601-01-01T00:00:00Z</dcterms:created>
  <dcterms:modified xsi:type="dcterms:W3CDTF">2024-05-13T14:48:46Z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